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sldIdLst>
    <p:sldId id="256" r:id="rId2"/>
    <p:sldId id="257" r:id="rId3"/>
    <p:sldId id="265" r:id="rId4"/>
    <p:sldId id="304" r:id="rId5"/>
    <p:sldId id="260" r:id="rId6"/>
    <p:sldId id="309" r:id="rId7"/>
    <p:sldId id="270" r:id="rId8"/>
    <p:sldId id="316" r:id="rId9"/>
    <p:sldId id="313" r:id="rId10"/>
    <p:sldId id="338" r:id="rId11"/>
    <p:sldId id="342" r:id="rId12"/>
    <p:sldId id="343" r:id="rId13"/>
    <p:sldId id="344" r:id="rId14"/>
    <p:sldId id="345" r:id="rId15"/>
    <p:sldId id="354" r:id="rId16"/>
    <p:sldId id="350" r:id="rId17"/>
    <p:sldId id="355" r:id="rId1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5" d="100"/>
          <a:sy n="85" d="100"/>
        </p:scale>
        <p:origin x="1378" y="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1F4E8907-21BB-48A7-B956-C069786C80A4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F41FA2BF-A6A6-4D8B-AE72-522450A316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186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7594CD1F-1BAE-4C34-A481-C28A36F72B1C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57113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DA9D8C-35E9-4A0B-8A9D-DF013CBE8551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1733F6-98CB-4A11-8347-0BF8BDD64B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EDF1DF-835D-470B-89BD-882F4EECE850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DD0DDB-F073-4E6F-AF42-BFF6074590D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F179C2-B82F-47F2-953C-E8B6C07C7575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E6014F-A1A9-4ACE-8685-276EE2B9CF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417A48-EAD4-467A-AB3A-F4A41472FB11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7FBE06-4114-432A-A2F7-9BBB89E4274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913792-989C-4BE2-8C0C-3F9AE68670A7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7E0F2E-B006-4DFB-AB2F-62C81B2B878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54B8B5-5819-4971-8B3C-C2E96BA66895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684DC2-1CEA-49C1-9543-5C28868532C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224C23-539E-4680-886C-37B19428B5DF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45CE9C-64EE-4BD8-932F-9B65ADD4E6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7A95E5-4563-429B-9E31-7EDCF03200B4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90BA20-AA88-4A6B-808C-596DCB279A0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0F3527-96F5-4542-8DFB-3BDB572EBB36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3B9DE6-11CE-4CAC-BA01-7280CB1033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FEC465-9E58-4640-ABF6-CD3C94EDAFC7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028550-AF7C-45E4-AB0E-F4ED18BA2F4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D9F1B1-0117-4640-9480-FB53E1E8B9B2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AF83BE-3C27-40C6-BA43-0B75E31B83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AA421BE-2195-4B3D-A19C-76EC7385260F}" type="datetimeFigureOut">
              <a:rPr lang="en-US"/>
              <a:pPr>
                <a:defRPr/>
              </a:pPr>
              <a:t>8/14/2023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06BDAC0-CCBA-4618-86F6-B73CE48621A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Нуклеарна ендокринологија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Случај</a:t>
            </a:r>
            <a:r>
              <a:rPr lang="sr-Latn-CS" smtClean="0"/>
              <a:t> 4</a:t>
            </a:r>
            <a:endParaRPr lang="en-US" sz="2400" smtClean="0"/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>
          <a:xfrm>
            <a:off x="468313" y="1341438"/>
            <a:ext cx="8229600" cy="4525962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sz="2800" smtClean="0"/>
              <a:t>Пацијенткиња стара 28</a:t>
            </a:r>
            <a:r>
              <a:rPr lang="sr-Latn-CS" sz="2800" smtClean="0"/>
              <a:t> </a:t>
            </a:r>
            <a:r>
              <a:rPr lang="en-US" sz="2800" smtClean="0"/>
              <a:t>год</a:t>
            </a:r>
            <a:r>
              <a:rPr lang="sr-Cyrl-CS" sz="2800" smtClean="0"/>
              <a:t>ина</a:t>
            </a:r>
            <a:r>
              <a:rPr lang="sr-Latn-CS" sz="2800" smtClean="0"/>
              <a:t> </a:t>
            </a:r>
            <a:r>
              <a:rPr lang="en-US" sz="2800" smtClean="0"/>
              <a:t>долази</a:t>
            </a:r>
            <a:r>
              <a:rPr lang="sr-Latn-CS" sz="2800" smtClean="0"/>
              <a:t> </a:t>
            </a:r>
            <a:r>
              <a:rPr lang="en-US" sz="2800" smtClean="0"/>
              <a:t>код</a:t>
            </a:r>
            <a:r>
              <a:rPr lang="sr-Latn-CS" sz="2800" smtClean="0"/>
              <a:t> </a:t>
            </a:r>
            <a:r>
              <a:rPr lang="en-US" sz="2800" smtClean="0"/>
              <a:t>лекара</a:t>
            </a:r>
            <a:r>
              <a:rPr lang="sr-Latn-CS" sz="2800" smtClean="0"/>
              <a:t> </a:t>
            </a:r>
            <a:r>
              <a:rPr lang="en-US" sz="2800" smtClean="0"/>
              <a:t>због</a:t>
            </a:r>
            <a:r>
              <a:rPr lang="sr-Latn-CS" sz="2800" smtClean="0"/>
              <a:t> </a:t>
            </a:r>
            <a:r>
              <a:rPr lang="en-US" sz="2800" smtClean="0"/>
              <a:t>следећих</a:t>
            </a:r>
            <a:r>
              <a:rPr lang="sr-Latn-CS" sz="2800" smtClean="0"/>
              <a:t> </a:t>
            </a:r>
            <a:r>
              <a:rPr lang="en-US" sz="2800" smtClean="0"/>
              <a:t>симптома</a:t>
            </a:r>
            <a:r>
              <a:rPr lang="sr-Latn-CS" sz="2800" smtClean="0"/>
              <a:t>:</a:t>
            </a:r>
            <a:endParaRPr lang="en-US" sz="2800" smtClean="0"/>
          </a:p>
          <a:p>
            <a:pPr eaLnBrk="1" hangingPunct="1"/>
            <a:r>
              <a:rPr lang="en-US" sz="2400" smtClean="0"/>
              <a:t>промуклост</a:t>
            </a:r>
            <a:r>
              <a:rPr lang="sr-Latn-CS" sz="2400" smtClean="0"/>
              <a:t> </a:t>
            </a:r>
            <a:r>
              <a:rPr lang="en-US" sz="2400" smtClean="0"/>
              <a:t>и</a:t>
            </a:r>
            <a:r>
              <a:rPr lang="sr-Latn-CS" sz="2400" smtClean="0"/>
              <a:t> </a:t>
            </a:r>
            <a:r>
              <a:rPr lang="en-US" sz="2400" smtClean="0"/>
              <a:t>израслин</a:t>
            </a:r>
            <a:r>
              <a:rPr lang="sr-Cyrl-CS" sz="2400" smtClean="0"/>
              <a:t>а</a:t>
            </a:r>
            <a:r>
              <a:rPr lang="sr-Latn-CS" sz="2400" smtClean="0"/>
              <a:t> </a:t>
            </a:r>
            <a:r>
              <a:rPr lang="en-US" sz="2400" smtClean="0"/>
              <a:t>на</a:t>
            </a:r>
            <a:r>
              <a:rPr lang="sr-Latn-CS" sz="2400" smtClean="0"/>
              <a:t> </a:t>
            </a:r>
            <a:r>
              <a:rPr lang="en-US" sz="2400" smtClean="0"/>
              <a:t>предњој</a:t>
            </a:r>
            <a:r>
              <a:rPr lang="sr-Latn-CS" sz="2400" smtClean="0"/>
              <a:t> </a:t>
            </a:r>
            <a:r>
              <a:rPr lang="en-US" sz="2400" smtClean="0"/>
              <a:t>страни</a:t>
            </a:r>
            <a:r>
              <a:rPr lang="sr-Latn-CS" sz="2400" smtClean="0"/>
              <a:t> </a:t>
            </a:r>
            <a:r>
              <a:rPr lang="en-US" sz="2400" smtClean="0"/>
              <a:t>врата</a:t>
            </a:r>
            <a:r>
              <a:rPr lang="sr-Latn-CS" sz="2400" smtClean="0"/>
              <a:t>.</a:t>
            </a:r>
            <a:endParaRPr lang="sr-Cyrl-CS" sz="2400" smtClean="0"/>
          </a:p>
          <a:p>
            <a:pPr eaLnBrk="1" hangingPunct="1"/>
            <a:r>
              <a:rPr lang="sr-Cyrl-CS" sz="2400" smtClean="0"/>
              <a:t>Урађен је </a:t>
            </a:r>
            <a:r>
              <a:rPr lang="en-US" sz="2400" smtClean="0"/>
              <a:t>УЗ</a:t>
            </a:r>
            <a:r>
              <a:rPr lang="sr-Latn-CS" sz="2400" smtClean="0"/>
              <a:t> </a:t>
            </a:r>
            <a:r>
              <a:rPr lang="sr-Cyrl-CS" sz="2400" smtClean="0"/>
              <a:t>преглед штитасте жлезде који</a:t>
            </a:r>
            <a:r>
              <a:rPr lang="sr-Latn-CS" sz="2400" smtClean="0"/>
              <a:t> </a:t>
            </a:r>
            <a:r>
              <a:rPr lang="en-US" sz="2400" smtClean="0"/>
              <a:t>приказује</a:t>
            </a:r>
            <a:r>
              <a:rPr lang="sr-Latn-CS" sz="2400" smtClean="0"/>
              <a:t> </a:t>
            </a:r>
            <a:r>
              <a:rPr lang="en-US" sz="2400" smtClean="0"/>
              <a:t>хипоехогену</a:t>
            </a:r>
            <a:r>
              <a:rPr lang="sr-Latn-CS" sz="2400" smtClean="0"/>
              <a:t> </a:t>
            </a:r>
            <a:r>
              <a:rPr lang="en-US" sz="2400" smtClean="0"/>
              <a:t>промену</a:t>
            </a:r>
            <a:r>
              <a:rPr lang="sr-Latn-CS" sz="2400" smtClean="0"/>
              <a:t> </a:t>
            </a:r>
            <a:r>
              <a:rPr lang="en-US" sz="2400" smtClean="0"/>
              <a:t>у</a:t>
            </a:r>
            <a:r>
              <a:rPr lang="sr-Latn-CS" sz="2400" smtClean="0"/>
              <a:t> </a:t>
            </a:r>
            <a:r>
              <a:rPr lang="en-US" sz="2400" smtClean="0"/>
              <a:t>десном</a:t>
            </a:r>
            <a:r>
              <a:rPr lang="sr-Latn-CS" sz="2400" smtClean="0"/>
              <a:t> </a:t>
            </a:r>
            <a:r>
              <a:rPr lang="en-US" sz="2400" smtClean="0"/>
              <a:t>режњу</a:t>
            </a:r>
            <a:r>
              <a:rPr lang="sr-Latn-CS" sz="2400" smtClean="0"/>
              <a:t>, </a:t>
            </a:r>
            <a:r>
              <a:rPr lang="en-US" sz="2400" smtClean="0"/>
              <a:t>са губитком халоа и калцификатима</a:t>
            </a:r>
            <a:r>
              <a:rPr lang="sr-Latn-CS" sz="2400" smtClean="0"/>
              <a:t>.</a:t>
            </a:r>
            <a:endParaRPr lang="en-US" sz="2400" smtClean="0"/>
          </a:p>
          <a:p>
            <a:pPr eaLnBrk="1" hangingPunct="1"/>
            <a:r>
              <a:rPr lang="en-US" sz="2400" smtClean="0"/>
              <a:t>Визуализују се увећане лимфне жлезде врата.</a:t>
            </a:r>
            <a:endParaRPr lang="sr-Latn-CS" sz="2400" smtClean="0"/>
          </a:p>
          <a:p>
            <a:pPr eaLnBrk="1" hangingPunct="1"/>
            <a:r>
              <a:rPr lang="en-US" sz="2400" smtClean="0"/>
              <a:t>Пацијенткиња</a:t>
            </a:r>
            <a:r>
              <a:rPr lang="sr-Latn-CS" sz="2400" smtClean="0"/>
              <a:t> </a:t>
            </a:r>
            <a:r>
              <a:rPr lang="en-US" sz="2400" smtClean="0"/>
              <a:t>је</a:t>
            </a:r>
            <a:r>
              <a:rPr lang="sr-Latn-CS" sz="2400" smtClean="0"/>
              <a:t> </a:t>
            </a:r>
            <a:r>
              <a:rPr lang="en-US" sz="2400" smtClean="0"/>
              <a:t>без</a:t>
            </a:r>
            <a:r>
              <a:rPr lang="sr-Latn-CS" sz="2400" smtClean="0"/>
              <a:t> </a:t>
            </a:r>
            <a:r>
              <a:rPr lang="en-US" sz="2400" smtClean="0"/>
              <a:t>субјективних</a:t>
            </a:r>
            <a:r>
              <a:rPr lang="sr-Latn-CS" sz="2400" smtClean="0"/>
              <a:t> </a:t>
            </a:r>
            <a:r>
              <a:rPr lang="en-US" sz="2400" smtClean="0"/>
              <a:t>тегоба</a:t>
            </a:r>
            <a:r>
              <a:rPr lang="sr-Latn-CS" sz="2400" smtClean="0"/>
              <a:t>. </a:t>
            </a:r>
            <a:r>
              <a:rPr lang="en-US" sz="2400" smtClean="0"/>
              <a:t>Негира</a:t>
            </a:r>
            <a:r>
              <a:rPr lang="sr-Latn-CS" sz="2400" smtClean="0"/>
              <a:t> </a:t>
            </a:r>
            <a:r>
              <a:rPr lang="en-US" sz="2400" smtClean="0"/>
              <a:t>претходна</a:t>
            </a:r>
            <a:r>
              <a:rPr lang="sr-Latn-CS" sz="2400" smtClean="0"/>
              <a:t> </a:t>
            </a:r>
            <a:r>
              <a:rPr lang="en-US" sz="2400" smtClean="0"/>
              <a:t>обољења</a:t>
            </a:r>
            <a:r>
              <a:rPr lang="sr-Latn-CS" sz="2400" smtClean="0"/>
              <a:t>. </a:t>
            </a:r>
            <a:r>
              <a:rPr lang="en-US" sz="2400" smtClean="0"/>
              <a:t>Негира</a:t>
            </a:r>
            <a:r>
              <a:rPr lang="sr-Latn-CS" sz="2400" smtClean="0"/>
              <a:t> </a:t>
            </a:r>
            <a:r>
              <a:rPr lang="en-US" sz="2400" smtClean="0"/>
              <a:t>обољења</a:t>
            </a:r>
            <a:r>
              <a:rPr lang="sr-Latn-CS" sz="2400" smtClean="0"/>
              <a:t> </a:t>
            </a:r>
            <a:r>
              <a:rPr lang="en-US" sz="2400" smtClean="0"/>
              <a:t>штитасте</a:t>
            </a:r>
            <a:r>
              <a:rPr lang="sr-Latn-CS" sz="2400" smtClean="0"/>
              <a:t> </a:t>
            </a:r>
            <a:r>
              <a:rPr lang="en-US" sz="2400" smtClean="0"/>
              <a:t>жлезде</a:t>
            </a:r>
            <a:r>
              <a:rPr lang="sr-Latn-CS" sz="2400" smtClean="0"/>
              <a:t> </a:t>
            </a:r>
            <a:r>
              <a:rPr lang="en-US" sz="2400" smtClean="0"/>
              <a:t>у</a:t>
            </a:r>
            <a:r>
              <a:rPr lang="sr-Latn-CS" sz="2400" smtClean="0"/>
              <a:t> </a:t>
            </a:r>
            <a:r>
              <a:rPr lang="en-US" sz="2400" smtClean="0"/>
              <a:t>породици</a:t>
            </a:r>
            <a:r>
              <a:rPr lang="sr-Latn-CS" sz="2400" smtClean="0"/>
              <a:t>. </a:t>
            </a:r>
            <a:r>
              <a:rPr lang="en-US" sz="2400" smtClean="0"/>
              <a:t> </a:t>
            </a:r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 txBox="1">
            <a:spLocks/>
          </p:cNvSpPr>
          <p:nvPr/>
        </p:nvSpPr>
        <p:spPr bwMode="auto">
          <a:xfrm>
            <a:off x="468313" y="223838"/>
            <a:ext cx="8229600" cy="633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x-none" sz="4400">
                <a:latin typeface="+mj-lt"/>
                <a:ea typeface="+mj-ea"/>
                <a:cs typeface="+mj-cs"/>
              </a:rPr>
              <a:t>Питања?</a:t>
            </a:r>
            <a:endParaRPr lang="en-US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395288" y="1263650"/>
            <a:ext cx="8105775" cy="2736850"/>
          </a:xfrm>
        </p:spPr>
        <p:txBody>
          <a:bodyPr/>
          <a:lstStyle/>
          <a:p>
            <a:pPr marL="457200" indent="-457200" algn="just">
              <a:buFont typeface="Arial" charset="0"/>
              <a:buAutoNum type="arabicPeriod"/>
              <a:defRPr/>
            </a:pPr>
            <a:r>
              <a:rPr lang="x-none" sz="2800" dirty="0" smtClean="0"/>
              <a:t>Наведите индикације за сцинтиграфију штитасте жлезде</a:t>
            </a:r>
            <a:r>
              <a:rPr lang="en-US" sz="2800" dirty="0" smtClean="0"/>
              <a:t>?</a:t>
            </a:r>
            <a:endParaRPr lang="x-none" sz="2800" dirty="0" smtClean="0"/>
          </a:p>
          <a:p>
            <a:pPr marL="457200" indent="-457200" algn="just">
              <a:buFont typeface="Arial" charset="0"/>
              <a:buAutoNum type="arabicPeriod" startAt="2"/>
              <a:defRPr/>
            </a:pPr>
            <a:r>
              <a:rPr lang="x-none" sz="2800" smtClean="0">
                <a:solidFill>
                  <a:prstClr val="black"/>
                </a:solidFill>
              </a:rPr>
              <a:t>Објасните диференцијалну дијагнозу сцинтиграфски визуализоване промене</a:t>
            </a:r>
            <a:r>
              <a:rPr lang="sr-Cyrl-RS" sz="2800" dirty="0" smtClean="0">
                <a:solidFill>
                  <a:prstClr val="black"/>
                </a:solidFill>
              </a:rPr>
              <a:t>?</a:t>
            </a:r>
            <a:endParaRPr lang="sr-Cyrl-CS" sz="2800" dirty="0" smtClean="0">
              <a:solidFill>
                <a:prstClr val="black"/>
              </a:solidFill>
            </a:endParaRPr>
          </a:p>
          <a:p>
            <a:pPr marL="457200" indent="-457200" algn="just">
              <a:buFont typeface="Arial" charset="0"/>
              <a:buNone/>
              <a:defRPr/>
            </a:pPr>
            <a:endParaRPr lang="x-none" sz="2800" dirty="0" smtClean="0">
              <a:solidFill>
                <a:srgbClr val="FF0000"/>
              </a:solidFill>
              <a:cs typeface="Times New Roman" pitchFamily="18" charset="0"/>
            </a:endParaRPr>
          </a:p>
          <a:p>
            <a:pPr algn="just" eaLnBrk="1" hangingPunct="1">
              <a:lnSpc>
                <a:spcPct val="90000"/>
              </a:lnSpc>
              <a:buFont typeface="Wingdings" pitchFamily="2" charset="2"/>
              <a:buNone/>
              <a:defRPr/>
            </a:pPr>
            <a:endParaRPr lang="x-none" sz="2800" dirty="0" smtClean="0">
              <a:solidFill>
                <a:srgbClr val="FF0000"/>
              </a:solidFill>
            </a:endParaRPr>
          </a:p>
          <a:p>
            <a:pPr algn="just">
              <a:buFont typeface="Arial" charset="0"/>
              <a:buNone/>
              <a:defRPr/>
            </a:pPr>
            <a:endParaRPr lang="en-US" sz="2800" b="1" u="sng" dirty="0" smtClean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>
          <a:xfrm>
            <a:off x="428625" y="214313"/>
            <a:ext cx="8229600" cy="868362"/>
          </a:xfrm>
        </p:spPr>
        <p:txBody>
          <a:bodyPr/>
          <a:lstStyle/>
          <a:p>
            <a:r>
              <a:rPr lang="en-US" smtClean="0"/>
              <a:t>Случај</a:t>
            </a:r>
            <a:r>
              <a:rPr lang="sr-Latn-CS" smtClean="0"/>
              <a:t> </a:t>
            </a:r>
            <a:r>
              <a:rPr lang="en-US" smtClean="0"/>
              <a:t>5</a:t>
            </a:r>
          </a:p>
        </p:txBody>
      </p:sp>
      <p:sp>
        <p:nvSpPr>
          <p:cNvPr id="13315" name="Content Placeholder 3"/>
          <p:cNvSpPr>
            <a:spLocks noGrp="1"/>
          </p:cNvSpPr>
          <p:nvPr>
            <p:ph idx="1"/>
          </p:nvPr>
        </p:nvSpPr>
        <p:spPr>
          <a:xfrm>
            <a:off x="457200" y="1000125"/>
            <a:ext cx="8472488" cy="5126038"/>
          </a:xfrm>
        </p:spPr>
        <p:txBody>
          <a:bodyPr>
            <a:normAutofit fontScale="92500" lnSpcReduction="10000"/>
          </a:bodyPr>
          <a:lstStyle/>
          <a:p>
            <a:r>
              <a:rPr lang="sr-Cyrl-CS" sz="2400" dirty="0" smtClean="0"/>
              <a:t>Пацијенткиња стара </a:t>
            </a:r>
            <a:r>
              <a:rPr lang="hr-HR" sz="2400" dirty="0" smtClean="0"/>
              <a:t>26</a:t>
            </a:r>
            <a:r>
              <a:rPr lang="sr-Cyrl-CS" sz="2400" dirty="0" smtClean="0"/>
              <a:t> година се јавила лекару због следећих тегоба:</a:t>
            </a:r>
          </a:p>
          <a:p>
            <a:r>
              <a:rPr lang="sr-Cyrl-CS" sz="2400" dirty="0" smtClean="0"/>
              <a:t>лупање срца, слабост, умор, честе столице, несаница.</a:t>
            </a:r>
          </a:p>
          <a:p>
            <a:r>
              <a:rPr lang="sr-Cyrl-CS" sz="2400" dirty="0" smtClean="0"/>
              <a:t>Негира интолеранцију топлоте.</a:t>
            </a:r>
          </a:p>
          <a:p>
            <a:r>
              <a:rPr lang="sr-Cyrl-CS" sz="2400" dirty="0" smtClean="0"/>
              <a:t>Наводи порођај пре 5 недеља, позитивна породична ан</a:t>
            </a:r>
            <a:r>
              <a:rPr lang="sr-Latn-CS" sz="2400" dirty="0" smtClean="0"/>
              <a:t>a</a:t>
            </a:r>
            <a:r>
              <a:rPr lang="sr-Cyrl-CS" sz="2400" dirty="0" smtClean="0"/>
              <a:t>мнеза за болести штитасте жлезде.</a:t>
            </a:r>
          </a:p>
          <a:p>
            <a:r>
              <a:rPr lang="sr-Cyrl-CS" sz="2400" dirty="0" smtClean="0"/>
              <a:t>Приликом прегледа:</a:t>
            </a:r>
          </a:p>
          <a:p>
            <a:r>
              <a:rPr lang="sr-Cyrl-CS" sz="2400" dirty="0" smtClean="0"/>
              <a:t> срчана радња је ритмична, убрзана до 100/мин, крвни притисак 150/90</a:t>
            </a:r>
            <a:r>
              <a:rPr lang="en-US" sz="2400" dirty="0" smtClean="0"/>
              <a:t>mmHg</a:t>
            </a:r>
            <a:endParaRPr lang="sr-Cyrl-CS" sz="2400" dirty="0" smtClean="0"/>
          </a:p>
          <a:p>
            <a:r>
              <a:rPr lang="sr-Cyrl-CS" sz="2400" dirty="0" smtClean="0"/>
              <a:t>Штитаста жлезда је симетрично увећана, запажа се фини тремор руку</a:t>
            </a:r>
            <a:r>
              <a:rPr lang="sr-Latn-CS" sz="2400" dirty="0" smtClean="0"/>
              <a:t>.</a:t>
            </a:r>
          </a:p>
          <a:p>
            <a:r>
              <a:rPr lang="sr-Cyrl-CS" sz="2400" dirty="0" smtClean="0"/>
              <a:t>Лабораторијски налази: </a:t>
            </a:r>
          </a:p>
          <a:p>
            <a:pPr eaLnBrk="1" hangingPunct="1"/>
            <a:r>
              <a:rPr lang="en-US" sz="2400" dirty="0" err="1" smtClean="0"/>
              <a:t>TSH</a:t>
            </a:r>
            <a:r>
              <a:rPr lang="en-US" sz="2400" dirty="0" smtClean="0"/>
              <a:t> 0.</a:t>
            </a:r>
            <a:r>
              <a:rPr lang="sr-Cyrl-CS" sz="2400" dirty="0" smtClean="0"/>
              <a:t>2</a:t>
            </a:r>
            <a:r>
              <a:rPr lang="en-US" sz="2400" dirty="0" smtClean="0"/>
              <a:t> </a:t>
            </a:r>
            <a:r>
              <a:rPr lang="en-US" sz="2400" dirty="0" err="1" smtClean="0"/>
              <a:t>mIU</a:t>
            </a:r>
            <a:r>
              <a:rPr lang="en-US" sz="2400" dirty="0" smtClean="0"/>
              <a:t>/ml.</a:t>
            </a:r>
            <a:r>
              <a:rPr lang="sr-Latn-CS" sz="2400" dirty="0" smtClean="0"/>
              <a:t> (0.3-5.5)</a:t>
            </a:r>
            <a:r>
              <a:rPr lang="sr-Cyrl-CS" sz="2400" dirty="0" smtClean="0"/>
              <a:t>, </a:t>
            </a:r>
            <a:r>
              <a:rPr lang="en-US" sz="2400" dirty="0" err="1" smtClean="0"/>
              <a:t>fT</a:t>
            </a:r>
            <a:r>
              <a:rPr lang="sr-Latn-CS" sz="2400" dirty="0" smtClean="0"/>
              <a:t>4 </a:t>
            </a:r>
            <a:r>
              <a:rPr lang="sr-Cyrl-CS" sz="2400" dirty="0" smtClean="0"/>
              <a:t>19.8</a:t>
            </a:r>
            <a:r>
              <a:rPr lang="en-US" sz="2400" dirty="0" smtClean="0"/>
              <a:t>pg</a:t>
            </a:r>
            <a:r>
              <a:rPr lang="sr-Latn-CS" sz="2400" dirty="0" smtClean="0"/>
              <a:t>/</a:t>
            </a:r>
            <a:r>
              <a:rPr lang="en-US" sz="2400" dirty="0" smtClean="0"/>
              <a:t>ml</a:t>
            </a:r>
            <a:r>
              <a:rPr lang="sr-Latn-CS" sz="2400" dirty="0" smtClean="0"/>
              <a:t> (7-18)</a:t>
            </a:r>
            <a:endParaRPr lang="sr-Cyrl-CS" sz="2400" dirty="0" smtClean="0"/>
          </a:p>
          <a:p>
            <a:pPr eaLnBrk="1" hangingPunct="1"/>
            <a:r>
              <a:rPr lang="sr-Cyrl-CS" sz="2400" dirty="0" smtClean="0"/>
              <a:t>Позитивна </a:t>
            </a:r>
            <a:r>
              <a:rPr lang="sr-Latn-CS" sz="2400" dirty="0" smtClean="0"/>
              <a:t>AntiTg-At</a:t>
            </a:r>
            <a:r>
              <a:rPr lang="sr-Cyrl-CS" sz="2400" dirty="0" smtClean="0"/>
              <a:t> и </a:t>
            </a:r>
            <a:r>
              <a:rPr lang="sr-Latn-CS" sz="2400" dirty="0" smtClean="0"/>
              <a:t>AntiTPO-At</a:t>
            </a:r>
            <a:endParaRPr lang="en-US" sz="2400" dirty="0" smtClean="0"/>
          </a:p>
          <a:p>
            <a:endParaRPr lang="en-US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50"/>
          </a:xfrm>
        </p:spPr>
        <p:txBody>
          <a:bodyPr/>
          <a:lstStyle/>
          <a:p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>Питања?</a:t>
            </a:r>
            <a:br>
              <a:rPr lang="en-US" smtClean="0"/>
            </a:br>
            <a:endParaRPr lang="en-US" smtClean="0"/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>
          <a:xfrm>
            <a:off x="457200" y="1071563"/>
            <a:ext cx="8229600" cy="5054600"/>
          </a:xfrm>
        </p:spPr>
        <p:txBody>
          <a:bodyPr/>
          <a:lstStyle/>
          <a:p>
            <a:pPr marL="514350" indent="-514350" algn="just">
              <a:buFont typeface="Arial" charset="0"/>
              <a:buAutoNum type="arabicPeriod"/>
            </a:pPr>
            <a:r>
              <a:rPr lang="en-US" sz="2800" smtClean="0"/>
              <a:t>На које обољење сумњате</a:t>
            </a:r>
            <a:r>
              <a:rPr lang="sr-Cyrl-CS" sz="2800" smtClean="0"/>
              <a:t>, наведите диференцијалну дијагнозу?</a:t>
            </a:r>
          </a:p>
          <a:p>
            <a:pPr marL="514350" indent="-514350" algn="just">
              <a:buFont typeface="Arial" charset="0"/>
              <a:buAutoNum type="arabicPeriod"/>
            </a:pPr>
            <a:r>
              <a:rPr lang="sr-Cyrl-CS" sz="2800" smtClean="0"/>
              <a:t>Објасните којом  нуклеарно-медицинском методом бисте утврдили да ли је хипертиреоза последица повећаног стварања хормона или повећаног ослобађања претходно створених хормона? Објасните значај одређивања слободних фракција хормона штитасте жлезде?</a:t>
            </a:r>
            <a:endParaRPr lang="en-US" sz="28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Случај 6</a:t>
            </a:r>
            <a:endParaRPr lang="sr-Cyrl-R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ru-RU" sz="2400" dirty="0" smtClean="0"/>
              <a:t>Пацијент</a:t>
            </a:r>
            <a:r>
              <a:rPr lang="sr-Latn-RS" sz="2400" dirty="0" smtClean="0"/>
              <a:t> </a:t>
            </a:r>
            <a:r>
              <a:rPr lang="ru-RU" sz="2400" dirty="0" smtClean="0"/>
              <a:t>стар</a:t>
            </a:r>
            <a:r>
              <a:rPr lang="sr-Latn-RS" sz="2400" dirty="0" smtClean="0"/>
              <a:t> </a:t>
            </a:r>
            <a:r>
              <a:rPr lang="sr-Cyrl-RS" sz="2400" dirty="0" smtClean="0"/>
              <a:t>18</a:t>
            </a:r>
            <a:r>
              <a:rPr lang="sr-Latn-RS" sz="2400" dirty="0" smtClean="0"/>
              <a:t> </a:t>
            </a:r>
            <a:r>
              <a:rPr lang="ru-RU" sz="2400" dirty="0" smtClean="0"/>
              <a:t>година</a:t>
            </a:r>
            <a:r>
              <a:rPr lang="sr-Latn-RS" sz="2400" dirty="0" smtClean="0"/>
              <a:t> </a:t>
            </a:r>
            <a:r>
              <a:rPr lang="ru-RU" sz="2400" dirty="0" smtClean="0"/>
              <a:t>јавља</a:t>
            </a:r>
            <a:r>
              <a:rPr lang="sr-Latn-RS" sz="2400" dirty="0" smtClean="0"/>
              <a:t> </a:t>
            </a:r>
            <a:r>
              <a:rPr lang="ru-RU" sz="2400" dirty="0" smtClean="0"/>
              <a:t>се</a:t>
            </a:r>
            <a:r>
              <a:rPr lang="sr-Latn-RS" sz="2400" dirty="0" smtClean="0"/>
              <a:t> </a:t>
            </a:r>
            <a:r>
              <a:rPr lang="ru-RU" sz="2400" dirty="0" smtClean="0"/>
              <a:t>лекару</a:t>
            </a:r>
            <a:r>
              <a:rPr lang="sr-Latn-RS" sz="2400" dirty="0" smtClean="0"/>
              <a:t> </a:t>
            </a:r>
            <a:r>
              <a:rPr lang="ru-RU" sz="2400" dirty="0" smtClean="0"/>
              <a:t>због</a:t>
            </a:r>
            <a:r>
              <a:rPr lang="sr-Latn-RS" sz="2400" dirty="0" smtClean="0"/>
              <a:t> </a:t>
            </a:r>
            <a:r>
              <a:rPr lang="ru-RU" sz="2400" dirty="0" smtClean="0"/>
              <a:t>лупања</a:t>
            </a:r>
            <a:r>
              <a:rPr lang="sr-Latn-RS" sz="2400" dirty="0" smtClean="0"/>
              <a:t> </a:t>
            </a:r>
            <a:r>
              <a:rPr lang="ru-RU" sz="2400" dirty="0" smtClean="0"/>
              <a:t>срца</a:t>
            </a:r>
            <a:r>
              <a:rPr lang="sr-Latn-RS" sz="2400" dirty="0" smtClean="0"/>
              <a:t> </a:t>
            </a:r>
            <a:r>
              <a:rPr lang="ru-RU" sz="2400" dirty="0" smtClean="0"/>
              <a:t>при</a:t>
            </a:r>
            <a:r>
              <a:rPr lang="sr-Latn-RS" sz="2400" dirty="0" smtClean="0"/>
              <a:t> </a:t>
            </a:r>
            <a:r>
              <a:rPr lang="ru-RU" sz="2400" dirty="0" smtClean="0"/>
              <a:t>напору</a:t>
            </a:r>
            <a:r>
              <a:rPr lang="sr-Latn-RS" sz="2400" dirty="0" smtClean="0"/>
              <a:t>, </a:t>
            </a:r>
            <a:r>
              <a:rPr lang="ru-RU" sz="2400" dirty="0" smtClean="0"/>
              <a:t>наглог</a:t>
            </a:r>
            <a:r>
              <a:rPr lang="sr-Latn-RS" sz="2400" dirty="0" smtClean="0"/>
              <a:t> </a:t>
            </a:r>
            <a:r>
              <a:rPr lang="ru-RU" sz="2400" dirty="0" smtClean="0"/>
              <a:t>раста</a:t>
            </a:r>
            <a:r>
              <a:rPr lang="sr-Latn-RS" sz="2400" dirty="0" smtClean="0"/>
              <a:t> (</a:t>
            </a:r>
            <a:r>
              <a:rPr lang="ru-RU" sz="2400" dirty="0" smtClean="0"/>
              <a:t>ТВ</a:t>
            </a:r>
            <a:r>
              <a:rPr lang="sr-Latn-RS" sz="2400" dirty="0" smtClean="0"/>
              <a:t>: </a:t>
            </a:r>
            <a:r>
              <a:rPr lang="sr-Latn-RS" sz="2400" dirty="0"/>
              <a:t>201 </a:t>
            </a:r>
            <a:r>
              <a:rPr lang="sr-Latn-RS" sz="2400" dirty="0" smtClean="0"/>
              <a:t>cm, </a:t>
            </a:r>
            <a:r>
              <a:rPr lang="ru-RU" sz="2400" dirty="0" smtClean="0"/>
              <a:t>ТТ</a:t>
            </a:r>
            <a:r>
              <a:rPr lang="sr-Latn-RS" sz="2400" dirty="0" smtClean="0"/>
              <a:t>: 79,5 kg), </a:t>
            </a:r>
            <a:r>
              <a:rPr lang="ru-RU" sz="2400" dirty="0" smtClean="0"/>
              <a:t>појачаног</a:t>
            </a:r>
            <a:r>
              <a:rPr lang="sr-Latn-RS" sz="2400" dirty="0" smtClean="0"/>
              <a:t> </a:t>
            </a:r>
            <a:r>
              <a:rPr lang="ru-RU" sz="2400" dirty="0" smtClean="0"/>
              <a:t>знојења</a:t>
            </a:r>
            <a:r>
              <a:rPr lang="sr-Latn-RS" sz="2400" dirty="0" smtClean="0"/>
              <a:t> </a:t>
            </a:r>
            <a:r>
              <a:rPr lang="ru-RU" sz="2400" dirty="0" smtClean="0"/>
              <a:t>и</a:t>
            </a:r>
            <a:r>
              <a:rPr lang="sr-Latn-RS" sz="2400" dirty="0" smtClean="0"/>
              <a:t> </a:t>
            </a:r>
            <a:r>
              <a:rPr lang="ru-RU" sz="2400" dirty="0" smtClean="0"/>
              <a:t>несанице</a:t>
            </a:r>
            <a:r>
              <a:rPr lang="sr-Latn-RS" sz="2400" dirty="0" smtClean="0"/>
              <a:t>. </a:t>
            </a:r>
            <a:r>
              <a:rPr lang="ru-RU" sz="2400" dirty="0" smtClean="0"/>
              <a:t>Тегобе</a:t>
            </a:r>
            <a:r>
              <a:rPr lang="sr-Latn-RS" sz="2400" dirty="0" smtClean="0"/>
              <a:t> </a:t>
            </a:r>
            <a:r>
              <a:rPr lang="ru-RU" sz="2400" dirty="0" smtClean="0"/>
              <a:t>перзистирају</a:t>
            </a:r>
            <a:r>
              <a:rPr lang="sr-Latn-RS" sz="2400" dirty="0" smtClean="0"/>
              <a:t> </a:t>
            </a:r>
            <a:r>
              <a:rPr lang="ru-RU" sz="2400" dirty="0" smtClean="0"/>
              <a:t>уназад</a:t>
            </a:r>
            <a:r>
              <a:rPr lang="sr-Latn-RS" sz="2400" dirty="0" smtClean="0"/>
              <a:t> </a:t>
            </a:r>
            <a:r>
              <a:rPr lang="ru-RU" sz="2400" dirty="0" smtClean="0"/>
              <a:t>две</a:t>
            </a:r>
            <a:r>
              <a:rPr lang="sr-Latn-RS" sz="2400" dirty="0" smtClean="0"/>
              <a:t> </a:t>
            </a:r>
            <a:r>
              <a:rPr lang="ru-RU" sz="2400" dirty="0" smtClean="0"/>
              <a:t>године</a:t>
            </a:r>
            <a:r>
              <a:rPr lang="sr-Latn-RS" sz="2400" dirty="0" smtClean="0"/>
              <a:t>. </a:t>
            </a:r>
            <a:endParaRPr lang="sr-Latn-RS" sz="2400" dirty="0"/>
          </a:p>
          <a:p>
            <a:pPr algn="just"/>
            <a:r>
              <a:rPr lang="ru-RU" sz="2400" dirty="0" smtClean="0"/>
              <a:t>Клинички</a:t>
            </a:r>
            <a:r>
              <a:rPr lang="sr-Latn-RS" sz="2400" dirty="0" smtClean="0"/>
              <a:t>: </a:t>
            </a:r>
            <a:r>
              <a:rPr lang="ru-RU" sz="2400" dirty="0" smtClean="0"/>
              <a:t>хиперметаболичан</a:t>
            </a:r>
            <a:r>
              <a:rPr lang="sr-Latn-RS" sz="2400" dirty="0" smtClean="0"/>
              <a:t>, </a:t>
            </a:r>
            <a:r>
              <a:rPr lang="ru-RU" sz="2400" dirty="0" smtClean="0"/>
              <a:t>без</a:t>
            </a:r>
            <a:r>
              <a:rPr lang="sr-Latn-RS" sz="2400" dirty="0" smtClean="0"/>
              <a:t> </a:t>
            </a:r>
            <a:r>
              <a:rPr lang="ru-RU" sz="2400" dirty="0" smtClean="0"/>
              <a:t>знакова</a:t>
            </a:r>
            <a:r>
              <a:rPr lang="sr-Latn-RS" sz="2400" dirty="0" smtClean="0"/>
              <a:t> </a:t>
            </a:r>
            <a:r>
              <a:rPr lang="ru-RU" sz="2400" dirty="0" smtClean="0"/>
              <a:t>офталмопатије</a:t>
            </a:r>
            <a:r>
              <a:rPr lang="sr-Latn-RS" sz="2400" dirty="0" smtClean="0"/>
              <a:t>.</a:t>
            </a:r>
            <a:endParaRPr lang="sr-Latn-RS" sz="2400" dirty="0"/>
          </a:p>
          <a:p>
            <a:pPr algn="just"/>
            <a:r>
              <a:rPr lang="ru-RU" sz="2400" dirty="0" smtClean="0"/>
              <a:t>Хормонски</a:t>
            </a:r>
            <a:r>
              <a:rPr lang="sr-Latn-RS" sz="2400" dirty="0" smtClean="0"/>
              <a:t> </a:t>
            </a:r>
            <a:r>
              <a:rPr lang="ru-RU" sz="2400" dirty="0" smtClean="0"/>
              <a:t>статус</a:t>
            </a:r>
            <a:r>
              <a:rPr lang="sr-Latn-RS" sz="2400" dirty="0" smtClean="0"/>
              <a:t> </a:t>
            </a:r>
            <a:r>
              <a:rPr lang="ru-RU" sz="2400" dirty="0" smtClean="0"/>
              <a:t>штитасте</a:t>
            </a:r>
            <a:r>
              <a:rPr lang="sr-Latn-RS" sz="2400" dirty="0" smtClean="0"/>
              <a:t> </a:t>
            </a:r>
            <a:r>
              <a:rPr lang="ru-RU" sz="2400" dirty="0" smtClean="0"/>
              <a:t>жлезде</a:t>
            </a:r>
            <a:r>
              <a:rPr lang="sr-Latn-RS" sz="2400" dirty="0" smtClean="0"/>
              <a:t>: FT4: 54,8, (11</a:t>
            </a:r>
            <a:r>
              <a:rPr lang="en-US" sz="2400" dirty="0" smtClean="0"/>
              <a:t>.</a:t>
            </a:r>
            <a:r>
              <a:rPr lang="sr-Latn-RS" sz="2400" dirty="0" smtClean="0"/>
              <a:t>5–23</a:t>
            </a:r>
            <a:r>
              <a:rPr lang="en-US" sz="2400" dirty="0" smtClean="0"/>
              <a:t>.</a:t>
            </a:r>
            <a:r>
              <a:rPr lang="sr-Latn-RS" sz="2400" dirty="0" smtClean="0"/>
              <a:t>0</a:t>
            </a:r>
            <a:r>
              <a:rPr lang="en-US" sz="2400" dirty="0" smtClean="0"/>
              <a:t> </a:t>
            </a:r>
            <a:r>
              <a:rPr lang="en-US" sz="2400" dirty="0" err="1" smtClean="0"/>
              <a:t>mIU</a:t>
            </a:r>
            <a:r>
              <a:rPr lang="en-US" sz="2400" dirty="0" smtClean="0"/>
              <a:t>/L</a:t>
            </a:r>
            <a:r>
              <a:rPr lang="sr-Latn-RS" sz="2400" dirty="0" smtClean="0"/>
              <a:t>) FT3: 9,2 (</a:t>
            </a:r>
            <a:r>
              <a:rPr lang="en-US" sz="2400" dirty="0" smtClean="0"/>
              <a:t>2.5-5.8 </a:t>
            </a:r>
            <a:r>
              <a:rPr lang="en-US" sz="2400" dirty="0" err="1" smtClean="0"/>
              <a:t>pmol</a:t>
            </a:r>
            <a:r>
              <a:rPr lang="en-US" sz="2400" dirty="0" smtClean="0"/>
              <a:t>/L</a:t>
            </a:r>
            <a:r>
              <a:rPr lang="sr-Latn-RS" sz="2400" dirty="0" smtClean="0"/>
              <a:t>), TSH: 26,91 (0,</a:t>
            </a:r>
            <a:r>
              <a:rPr lang="en-US" sz="2400" dirty="0" smtClean="0"/>
              <a:t>3-5.5 </a:t>
            </a:r>
            <a:r>
              <a:rPr lang="en-US" sz="2400" dirty="0" err="1" smtClean="0"/>
              <a:t>mIU</a:t>
            </a:r>
            <a:r>
              <a:rPr lang="en-US" sz="2400" dirty="0" smtClean="0"/>
              <a:t>/L</a:t>
            </a:r>
            <a:r>
              <a:rPr lang="sr-Latn-RS" sz="2400" dirty="0" smtClean="0"/>
              <a:t>), Anti-TPO at: 10, Kalcitonin: 2,47.</a:t>
            </a:r>
            <a:endParaRPr lang="sr-Latn-RS" sz="2400" dirty="0"/>
          </a:p>
          <a:p>
            <a:pPr algn="just"/>
            <a:r>
              <a:rPr lang="ru-RU" sz="2400" dirty="0" smtClean="0"/>
              <a:t>ЕХО</a:t>
            </a:r>
            <a:r>
              <a:rPr lang="sr-Latn-RS" sz="2400" dirty="0" smtClean="0"/>
              <a:t> </a:t>
            </a:r>
            <a:r>
              <a:rPr lang="ru-RU" sz="2400" dirty="0" smtClean="0"/>
              <a:t>преглед</a:t>
            </a:r>
            <a:r>
              <a:rPr lang="sr-Latn-RS" sz="2400" dirty="0" smtClean="0"/>
              <a:t> </a:t>
            </a:r>
            <a:r>
              <a:rPr lang="ru-RU" sz="2400" dirty="0" smtClean="0"/>
              <a:t>штитасте</a:t>
            </a:r>
            <a:r>
              <a:rPr lang="sr-Latn-RS" sz="2400" dirty="0" smtClean="0"/>
              <a:t> </a:t>
            </a:r>
            <a:r>
              <a:rPr lang="ru-RU" sz="2400" dirty="0" smtClean="0"/>
              <a:t>жлезде</a:t>
            </a:r>
            <a:r>
              <a:rPr lang="sr-Latn-RS" sz="2400" dirty="0" smtClean="0"/>
              <a:t>: </a:t>
            </a:r>
            <a:r>
              <a:rPr lang="ru-RU" sz="2400" dirty="0" smtClean="0"/>
              <a:t>више</a:t>
            </a:r>
            <a:r>
              <a:rPr lang="sr-Latn-RS" sz="2400" dirty="0" smtClean="0"/>
              <a:t> </a:t>
            </a:r>
            <a:r>
              <a:rPr lang="ru-RU" sz="2400" dirty="0" smtClean="0"/>
              <a:t>хипоехогених</a:t>
            </a:r>
            <a:r>
              <a:rPr lang="sr-Latn-RS" sz="2400" dirty="0" smtClean="0"/>
              <a:t> </a:t>
            </a:r>
            <a:r>
              <a:rPr lang="ru-RU" sz="2400" dirty="0" smtClean="0"/>
              <a:t>нодуса</a:t>
            </a:r>
            <a:r>
              <a:rPr lang="sr-Latn-RS" sz="2400" dirty="0" smtClean="0"/>
              <a:t> </a:t>
            </a:r>
            <a:r>
              <a:rPr lang="ru-RU" sz="2400" dirty="0" smtClean="0"/>
              <a:t>у</a:t>
            </a:r>
            <a:r>
              <a:rPr lang="sr-Latn-RS" sz="2400" dirty="0" smtClean="0"/>
              <a:t> </a:t>
            </a:r>
            <a:r>
              <a:rPr lang="ru-RU" sz="2400" dirty="0" smtClean="0"/>
              <a:t>левом</a:t>
            </a:r>
            <a:r>
              <a:rPr lang="sr-Latn-RS" sz="2400" dirty="0" smtClean="0"/>
              <a:t> </a:t>
            </a:r>
            <a:r>
              <a:rPr lang="ru-RU" sz="2400" dirty="0" smtClean="0"/>
              <a:t>лобусу</a:t>
            </a:r>
            <a:r>
              <a:rPr lang="sr-Latn-RS" sz="2400" dirty="0" smtClean="0"/>
              <a:t>, </a:t>
            </a:r>
            <a:r>
              <a:rPr lang="ru-RU" sz="2400" dirty="0" smtClean="0"/>
              <a:t>а</a:t>
            </a:r>
            <a:r>
              <a:rPr lang="sr-Latn-RS" sz="2400" dirty="0" smtClean="0"/>
              <a:t> </a:t>
            </a:r>
            <a:r>
              <a:rPr lang="ru-RU" sz="2400" dirty="0" smtClean="0"/>
              <a:t>у</a:t>
            </a:r>
            <a:r>
              <a:rPr lang="sr-Latn-RS" sz="2400" dirty="0" smtClean="0"/>
              <a:t> </a:t>
            </a:r>
            <a:r>
              <a:rPr lang="ru-RU" sz="2400" dirty="0" smtClean="0"/>
              <a:t>десном</a:t>
            </a:r>
            <a:r>
              <a:rPr lang="sr-Latn-RS" sz="2400" dirty="0" smtClean="0"/>
              <a:t> </a:t>
            </a:r>
            <a:r>
              <a:rPr lang="ru-RU" sz="2400" dirty="0" smtClean="0"/>
              <a:t>највећи</a:t>
            </a:r>
            <a:r>
              <a:rPr lang="sr-Latn-RS" sz="2400" dirty="0" smtClean="0"/>
              <a:t> </a:t>
            </a:r>
            <a:r>
              <a:rPr lang="ru-RU" sz="2400" dirty="0" smtClean="0"/>
              <a:t>хипоехоген</a:t>
            </a:r>
            <a:r>
              <a:rPr lang="sr-Latn-RS" sz="2400" dirty="0" smtClean="0"/>
              <a:t> </a:t>
            </a:r>
            <a:r>
              <a:rPr lang="ru-RU" sz="2400" dirty="0" smtClean="0"/>
              <a:t>нодус</a:t>
            </a:r>
            <a:r>
              <a:rPr lang="sr-Latn-RS" sz="2400" dirty="0" smtClean="0"/>
              <a:t>, </a:t>
            </a:r>
            <a:r>
              <a:rPr lang="ru-RU" sz="2400" dirty="0" smtClean="0"/>
              <a:t>највећи</a:t>
            </a:r>
            <a:r>
              <a:rPr lang="sr-Latn-RS" sz="2400" dirty="0" smtClean="0"/>
              <a:t> </a:t>
            </a:r>
            <a:r>
              <a:rPr lang="ru-RU" sz="2400" dirty="0" smtClean="0"/>
              <a:t>промера</a:t>
            </a:r>
            <a:r>
              <a:rPr lang="sr-Latn-RS" sz="2400" dirty="0" smtClean="0"/>
              <a:t> 13mm.</a:t>
            </a:r>
            <a:endParaRPr lang="sr-Latn-RS" sz="2400" dirty="0"/>
          </a:p>
        </p:txBody>
      </p:sp>
    </p:spTree>
    <p:extLst>
      <p:ext uri="{BB962C8B-B14F-4D97-AF65-F5344CB8AC3E}">
        <p14:creationId xmlns:p14="http://schemas.microsoft.com/office/powerpoint/2010/main" val="30707153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50"/>
          </a:xfrm>
        </p:spPr>
        <p:txBody>
          <a:bodyPr/>
          <a:lstStyle/>
          <a:p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>Питања?</a:t>
            </a:r>
            <a:br>
              <a:rPr lang="en-US" smtClean="0"/>
            </a:br>
            <a:endParaRPr lang="en-US" smtClean="0"/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>
          <a:xfrm>
            <a:off x="457200" y="1071563"/>
            <a:ext cx="8229600" cy="5054600"/>
          </a:xfrm>
        </p:spPr>
        <p:txBody>
          <a:bodyPr/>
          <a:lstStyle/>
          <a:p>
            <a:pPr marL="514350" indent="-514350" algn="just">
              <a:buFont typeface="Arial" charset="0"/>
              <a:buAutoNum type="arabicPeriod"/>
            </a:pPr>
            <a:r>
              <a:rPr lang="en-US" sz="2800" dirty="0" err="1" smtClean="0"/>
              <a:t>На</a:t>
            </a:r>
            <a:r>
              <a:rPr lang="en-US" sz="2800" dirty="0" smtClean="0"/>
              <a:t> </a:t>
            </a:r>
            <a:r>
              <a:rPr lang="en-US" sz="2800" dirty="0" err="1" smtClean="0"/>
              <a:t>које</a:t>
            </a:r>
            <a:r>
              <a:rPr lang="en-US" sz="2800" dirty="0" smtClean="0"/>
              <a:t> </a:t>
            </a:r>
            <a:r>
              <a:rPr lang="en-US" sz="2800" dirty="0" err="1" smtClean="0"/>
              <a:t>обољење</a:t>
            </a:r>
            <a:r>
              <a:rPr lang="en-US" sz="2800" dirty="0" smtClean="0"/>
              <a:t> </a:t>
            </a:r>
            <a:r>
              <a:rPr lang="en-US" sz="2800" dirty="0" err="1" smtClean="0"/>
              <a:t>сумњате</a:t>
            </a:r>
            <a:r>
              <a:rPr lang="sr-Cyrl-CS" sz="2800" dirty="0" smtClean="0"/>
              <a:t>, наведите диференцијалну дијагнозу?</a:t>
            </a:r>
          </a:p>
          <a:p>
            <a:pPr marL="514350" indent="-514350" algn="just">
              <a:buFont typeface="Arial" charset="0"/>
              <a:buAutoNum type="arabicPeriod"/>
            </a:pPr>
            <a:r>
              <a:rPr lang="sr-Cyrl-CS" sz="2800" dirty="0" smtClean="0"/>
              <a:t>Наведите на које бисте додатно испитивање упутили пацијента?</a:t>
            </a:r>
            <a:endParaRPr lang="en-US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Случај 7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ru-RU" sz="2400" dirty="0" smtClean="0"/>
              <a:t>55-годишњи мушкарац јавио се лекару због дифузног бола у врату који се протеже до вилице, јаког и честог кашља и осећаја лупања срца.</a:t>
            </a:r>
          </a:p>
          <a:p>
            <a:pPr algn="just"/>
            <a:r>
              <a:rPr lang="ru-RU" sz="2400" dirty="0" smtClean="0"/>
              <a:t> Клиничким прегледом штитаста жлезда је увећана, болна на палпацију</a:t>
            </a:r>
            <a:r>
              <a:rPr lang="en-US" sz="2400" dirty="0" smtClean="0"/>
              <a:t>.</a:t>
            </a:r>
            <a:endParaRPr lang="ru-RU" sz="2400" dirty="0" smtClean="0"/>
          </a:p>
          <a:p>
            <a:pPr algn="just"/>
            <a:r>
              <a:rPr lang="ru-RU" sz="2400" dirty="0" smtClean="0"/>
              <a:t>Наводи да је имао </a:t>
            </a:r>
            <a:r>
              <a:rPr lang="en-US" sz="2400" dirty="0" smtClean="0"/>
              <a:t>COVID-19</a:t>
            </a:r>
            <a:r>
              <a:rPr lang="sr-Cyrl-RS" sz="2400" dirty="0" smtClean="0"/>
              <a:t> инфекцију пре 25 дана, </a:t>
            </a:r>
            <a:r>
              <a:rPr lang="en-US" sz="2400" dirty="0" smtClean="0"/>
              <a:t>PCR </a:t>
            </a:r>
            <a:r>
              <a:rPr lang="sr-Cyrl-RS" sz="2400" dirty="0" smtClean="0"/>
              <a:t>тест је био позитиван. Л</a:t>
            </a:r>
            <a:r>
              <a:rPr lang="ru-RU" sz="2400" dirty="0" smtClean="0"/>
              <a:t>ечен </a:t>
            </a:r>
            <a:r>
              <a:rPr lang="ru-RU" sz="2400" smtClean="0"/>
              <a:t>је антивирусним леком </a:t>
            </a:r>
            <a:r>
              <a:rPr lang="ru-RU" sz="2400" dirty="0" smtClean="0"/>
              <a:t>и кортикостероидима . </a:t>
            </a:r>
          </a:p>
        </p:txBody>
      </p:sp>
    </p:spTree>
    <p:extLst>
      <p:ext uri="{BB962C8B-B14F-4D97-AF65-F5344CB8AC3E}">
        <p14:creationId xmlns:p14="http://schemas.microsoft.com/office/powerpoint/2010/main" val="20011560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50"/>
          </a:xfrm>
        </p:spPr>
        <p:txBody>
          <a:bodyPr/>
          <a:lstStyle/>
          <a:p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>Питања?</a:t>
            </a:r>
            <a:br>
              <a:rPr lang="en-US" smtClean="0"/>
            </a:br>
            <a:endParaRPr lang="en-US" smtClean="0"/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>
          <a:xfrm>
            <a:off x="457200" y="1071563"/>
            <a:ext cx="8229600" cy="5054600"/>
          </a:xfrm>
        </p:spPr>
        <p:txBody>
          <a:bodyPr/>
          <a:lstStyle/>
          <a:p>
            <a:pPr marL="514350" indent="-514350" algn="just">
              <a:buFont typeface="Arial" charset="0"/>
              <a:buAutoNum type="arabicPeriod"/>
            </a:pPr>
            <a:r>
              <a:rPr lang="en-US" sz="2800" dirty="0" err="1" smtClean="0"/>
              <a:t>На</a:t>
            </a:r>
            <a:r>
              <a:rPr lang="en-US" sz="2800" dirty="0" smtClean="0"/>
              <a:t> </a:t>
            </a:r>
            <a:r>
              <a:rPr lang="en-US" sz="2800" dirty="0" err="1" smtClean="0"/>
              <a:t>које</a:t>
            </a:r>
            <a:r>
              <a:rPr lang="en-US" sz="2800" dirty="0" smtClean="0"/>
              <a:t> </a:t>
            </a:r>
            <a:r>
              <a:rPr lang="en-US" sz="2800" dirty="0" err="1" smtClean="0"/>
              <a:t>обољење</a:t>
            </a:r>
            <a:r>
              <a:rPr lang="en-US" sz="2800" dirty="0" smtClean="0"/>
              <a:t> </a:t>
            </a:r>
            <a:r>
              <a:rPr lang="en-US" sz="2800" dirty="0" err="1" smtClean="0"/>
              <a:t>сумњате</a:t>
            </a:r>
            <a:r>
              <a:rPr lang="sr-Cyrl-CS" sz="2800" dirty="0" smtClean="0"/>
              <a:t>, наведите диференцијалну дијагнозу?</a:t>
            </a:r>
          </a:p>
          <a:p>
            <a:pPr marL="514350" indent="-514350" algn="just">
              <a:buFont typeface="Arial" charset="0"/>
              <a:buAutoNum type="arabicPeriod"/>
            </a:pPr>
            <a:r>
              <a:rPr lang="sr-Cyrl-CS" sz="2800" dirty="0" smtClean="0"/>
              <a:t>Наведите на које бисте нуклеарно-медицинско испитивање упутили пацијента?</a:t>
            </a:r>
            <a:endParaRPr lang="en-US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>
          <a:xfrm>
            <a:off x="395288" y="115888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Случај</a:t>
            </a:r>
            <a:r>
              <a:rPr lang="sr-Latn-CS" smtClean="0"/>
              <a:t> 1</a:t>
            </a:r>
            <a:endParaRPr lang="en-US" sz="2800" smtClean="0"/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>
          <a:xfrm>
            <a:off x="179388" y="1052513"/>
            <a:ext cx="8785225" cy="5616575"/>
          </a:xfrm>
        </p:spPr>
        <p:txBody>
          <a:bodyPr>
            <a:normAutofit/>
          </a:bodyPr>
          <a:lstStyle/>
          <a:p>
            <a:pPr eaLnBrk="1" hangingPunct="1">
              <a:buFont typeface="Arial" charset="0"/>
              <a:buNone/>
            </a:pPr>
            <a:r>
              <a:rPr lang="en-US" sz="2400" dirty="0" err="1" smtClean="0"/>
              <a:t>Пацијенткиња</a:t>
            </a:r>
            <a:r>
              <a:rPr lang="sr-Latn-CS" sz="2400" dirty="0" smtClean="0"/>
              <a:t> </a:t>
            </a:r>
            <a:r>
              <a:rPr lang="en-US" sz="2400" dirty="0" err="1" smtClean="0"/>
              <a:t>стара</a:t>
            </a:r>
            <a:r>
              <a:rPr lang="sr-Latn-CS" sz="2400" dirty="0" smtClean="0"/>
              <a:t> 30 </a:t>
            </a:r>
            <a:r>
              <a:rPr lang="en-US" sz="2400" dirty="0" err="1" smtClean="0"/>
              <a:t>година</a:t>
            </a:r>
            <a:r>
              <a:rPr lang="sr-Latn-CS" sz="2400" dirty="0" smtClean="0"/>
              <a:t>, </a:t>
            </a:r>
            <a:r>
              <a:rPr lang="en-US" sz="2400" dirty="0" err="1" smtClean="0"/>
              <a:t>јавила</a:t>
            </a:r>
            <a:r>
              <a:rPr lang="sr-Latn-CS" sz="2400" dirty="0" smtClean="0"/>
              <a:t> </a:t>
            </a:r>
            <a:r>
              <a:rPr lang="en-US" sz="2400" dirty="0" err="1" smtClean="0"/>
              <a:t>се</a:t>
            </a:r>
            <a:r>
              <a:rPr lang="sr-Latn-CS" sz="2400" dirty="0" smtClean="0"/>
              <a:t> </a:t>
            </a:r>
            <a:r>
              <a:rPr lang="en-US" sz="2400" dirty="0" err="1" smtClean="0"/>
              <a:t>лекару</a:t>
            </a:r>
            <a:r>
              <a:rPr lang="sr-Latn-CS" sz="2400" dirty="0" smtClean="0"/>
              <a:t> </a:t>
            </a:r>
            <a:r>
              <a:rPr lang="en-US" sz="2400" dirty="0" err="1" smtClean="0"/>
              <a:t>због</a:t>
            </a:r>
            <a:endParaRPr lang="sr-Latn-CS" sz="2400" dirty="0" smtClean="0"/>
          </a:p>
          <a:p>
            <a:pPr eaLnBrk="1" hangingPunct="1">
              <a:buFont typeface="Arial" charset="0"/>
              <a:buNone/>
            </a:pPr>
            <a:r>
              <a:rPr lang="en-US" sz="2400" dirty="0" err="1" smtClean="0"/>
              <a:t>израслине</a:t>
            </a:r>
            <a:r>
              <a:rPr lang="sr-Latn-CS" sz="2400" dirty="0" smtClean="0"/>
              <a:t> </a:t>
            </a:r>
            <a:r>
              <a:rPr lang="en-US" sz="2400" dirty="0" err="1" smtClean="0"/>
              <a:t>на</a:t>
            </a:r>
            <a:r>
              <a:rPr lang="sr-Latn-CS" sz="2400" dirty="0" smtClean="0"/>
              <a:t> </a:t>
            </a:r>
            <a:r>
              <a:rPr lang="en-US" sz="2400" dirty="0" err="1" smtClean="0"/>
              <a:t>предњој</a:t>
            </a:r>
            <a:r>
              <a:rPr lang="sr-Latn-CS" sz="2400" dirty="0" smtClean="0"/>
              <a:t> </a:t>
            </a:r>
            <a:r>
              <a:rPr lang="en-US" sz="2400" dirty="0" err="1" smtClean="0"/>
              <a:t>страни</a:t>
            </a:r>
            <a:r>
              <a:rPr lang="sr-Latn-CS" sz="2400" dirty="0" smtClean="0"/>
              <a:t> </a:t>
            </a:r>
            <a:r>
              <a:rPr lang="en-US" sz="2400" dirty="0" err="1" smtClean="0"/>
              <a:t>врата</a:t>
            </a:r>
            <a:r>
              <a:rPr lang="sr-Latn-CS" sz="2400" dirty="0" smtClean="0"/>
              <a:t>  </a:t>
            </a:r>
            <a:r>
              <a:rPr lang="en-US" sz="2400" dirty="0" smtClean="0"/>
              <a:t>и</a:t>
            </a:r>
            <a:r>
              <a:rPr lang="sr-Latn-CS" sz="2400" dirty="0" smtClean="0"/>
              <a:t> </a:t>
            </a:r>
            <a:r>
              <a:rPr lang="en-US" sz="2400" dirty="0" err="1" smtClean="0"/>
              <a:t>следећих</a:t>
            </a:r>
            <a:r>
              <a:rPr lang="sr-Latn-CS" sz="2400" dirty="0" smtClean="0"/>
              <a:t> </a:t>
            </a:r>
            <a:r>
              <a:rPr lang="en-US" sz="2400" dirty="0" err="1" smtClean="0"/>
              <a:t>симптома</a:t>
            </a:r>
            <a:r>
              <a:rPr lang="sr-Latn-CS" sz="2400" dirty="0" smtClean="0"/>
              <a:t>:</a:t>
            </a:r>
          </a:p>
          <a:p>
            <a:pPr eaLnBrk="1" hangingPunct="1"/>
            <a:r>
              <a:rPr lang="en-US" sz="2400" dirty="0" err="1" smtClean="0"/>
              <a:t>нервоза</a:t>
            </a:r>
            <a:r>
              <a:rPr lang="vi-VN" sz="2400" dirty="0" smtClean="0">
                <a:latin typeface="Calibri" pitchFamily="34" charset="0"/>
              </a:rPr>
              <a:t>, </a:t>
            </a:r>
            <a:r>
              <a:rPr lang="en-US" sz="2400" dirty="0" err="1" smtClean="0"/>
              <a:t>немир</a:t>
            </a:r>
            <a:r>
              <a:rPr lang="en-US" sz="2400" dirty="0" smtClean="0"/>
              <a:t>, </a:t>
            </a:r>
            <a:r>
              <a:rPr lang="en-US" sz="2400" dirty="0" err="1" smtClean="0"/>
              <a:t>несаницa</a:t>
            </a:r>
            <a:endParaRPr lang="en-US" sz="2400" dirty="0" smtClean="0"/>
          </a:p>
          <a:p>
            <a:pPr eaLnBrk="1" hangingPunct="1"/>
            <a:r>
              <a:rPr lang="en-US" sz="2400" dirty="0" err="1" smtClean="0"/>
              <a:t>претерано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знојење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smtClean="0"/>
              <a:t>и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слабо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подношење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врућине</a:t>
            </a:r>
            <a:r>
              <a:rPr lang="vi-VN" sz="2400" dirty="0" smtClean="0">
                <a:latin typeface="Calibri" pitchFamily="34" charset="0"/>
              </a:rPr>
              <a:t>; </a:t>
            </a:r>
            <a:endParaRPr lang="en-US" sz="2400" dirty="0" smtClean="0"/>
          </a:p>
          <a:p>
            <a:pPr eaLnBrk="1" hangingPunct="1"/>
            <a:r>
              <a:rPr lang="en-US" sz="2400" dirty="0" err="1" smtClean="0"/>
              <a:t>убрзан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рад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smtClean="0"/>
              <a:t>и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лупање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срца</a:t>
            </a:r>
            <a:endParaRPr lang="en-US" sz="2400" dirty="0" smtClean="0"/>
          </a:p>
          <a:p>
            <a:pPr eaLnBrk="1" hangingPunct="1"/>
            <a:r>
              <a:rPr lang="en-US" sz="2400" dirty="0" err="1" smtClean="0"/>
              <a:t>крвни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притисак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умерено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повишен</a:t>
            </a:r>
            <a:r>
              <a:rPr lang="en-US" sz="2400" dirty="0" smtClean="0"/>
              <a:t> (140/</a:t>
            </a:r>
            <a:r>
              <a:rPr lang="en-US" sz="2400" dirty="0" err="1" smtClean="0"/>
              <a:t>80mmHg</a:t>
            </a:r>
            <a:r>
              <a:rPr lang="en-US" sz="2400" dirty="0" smtClean="0"/>
              <a:t>)</a:t>
            </a:r>
          </a:p>
          <a:p>
            <a:pPr eaLnBrk="1" hangingPunct="1"/>
            <a:r>
              <a:rPr lang="en-US" sz="2400" dirty="0" err="1" smtClean="0"/>
              <a:t>губитак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на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телесној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тежини</a:t>
            </a:r>
            <a:r>
              <a:rPr lang="en-US" sz="2400" dirty="0" smtClean="0"/>
              <a:t> </a:t>
            </a:r>
            <a:r>
              <a:rPr lang="en-US" sz="2400" dirty="0" err="1" smtClean="0"/>
              <a:t>задњих</a:t>
            </a:r>
            <a:r>
              <a:rPr lang="en-US" sz="2400" dirty="0" smtClean="0"/>
              <a:t> </a:t>
            </a:r>
            <a:r>
              <a:rPr lang="en-US" sz="2400" dirty="0" err="1" smtClean="0"/>
              <a:t>месеци</a:t>
            </a:r>
            <a:r>
              <a:rPr lang="en-US" sz="2400" dirty="0" smtClean="0"/>
              <a:t>,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упркос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добром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апетиту</a:t>
            </a:r>
            <a:r>
              <a:rPr lang="vi-VN" sz="2400" dirty="0" smtClean="0">
                <a:latin typeface="Calibri" pitchFamily="34" charset="0"/>
              </a:rPr>
              <a:t>, </a:t>
            </a:r>
            <a:endParaRPr lang="en-US" sz="2400" dirty="0" smtClean="0"/>
          </a:p>
          <a:p>
            <a:pPr eaLnBrk="1" hangingPunct="1"/>
            <a:r>
              <a:rPr lang="en-US" sz="2400" dirty="0" err="1" smtClean="0"/>
              <a:t>кожа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је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топла</a:t>
            </a:r>
            <a:r>
              <a:rPr lang="vi-VN" sz="2400" dirty="0" smtClean="0">
                <a:latin typeface="Calibri" pitchFamily="34" charset="0"/>
              </a:rPr>
              <a:t>, </a:t>
            </a:r>
            <a:r>
              <a:rPr lang="en-US" sz="2400" dirty="0" err="1" smtClean="0"/>
              <a:t>влажна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smtClean="0"/>
              <a:t>и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мека</a:t>
            </a:r>
            <a:endParaRPr lang="en-US" sz="2400" dirty="0" smtClean="0"/>
          </a:p>
          <a:p>
            <a:pPr eaLnBrk="1" hangingPunct="1"/>
            <a:r>
              <a:rPr lang="en-US" sz="2400" dirty="0" err="1" smtClean="0"/>
              <a:t>губитка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снаге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smtClean="0"/>
              <a:t>у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мишићима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smtClean="0"/>
              <a:t>(</a:t>
            </a:r>
            <a:r>
              <a:rPr lang="en-US" sz="2400" dirty="0" err="1" smtClean="0"/>
              <a:t>отежано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пењање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уз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степенице</a:t>
            </a:r>
            <a:r>
              <a:rPr lang="en-US" sz="2400" dirty="0" smtClean="0"/>
              <a:t>)</a:t>
            </a:r>
          </a:p>
          <a:p>
            <a:pPr eaLnBrk="1" hangingPunct="1"/>
            <a:r>
              <a:rPr lang="en-US" sz="2400" dirty="0" err="1" smtClean="0"/>
              <a:t>честе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неправилности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менструалног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циклуса</a:t>
            </a:r>
            <a:r>
              <a:rPr lang="vi-VN" sz="2400" dirty="0" smtClean="0">
                <a:latin typeface="Calibri" pitchFamily="34" charset="0"/>
              </a:rPr>
              <a:t> -</a:t>
            </a:r>
            <a:r>
              <a:rPr lang="en-US" sz="2400" dirty="0" smtClean="0"/>
              <a:t> </a:t>
            </a:r>
            <a:r>
              <a:rPr lang="en-US" sz="2400" dirty="0" err="1" smtClean="0"/>
              <a:t>мањи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број</a:t>
            </a:r>
            <a:r>
              <a:rPr lang="vi-VN" sz="2400" dirty="0" smtClean="0">
                <a:latin typeface="Calibri" pitchFamily="34" charset="0"/>
              </a:rPr>
              <a:t> </a:t>
            </a:r>
            <a:r>
              <a:rPr lang="en-US" sz="2400" dirty="0" err="1" smtClean="0"/>
              <a:t>менструација</a:t>
            </a:r>
            <a:r>
              <a:rPr lang="vi-VN" sz="2400" dirty="0" smtClean="0">
                <a:latin typeface="Calibri" pitchFamily="34" charset="0"/>
              </a:rPr>
              <a:t> (</a:t>
            </a:r>
            <a:r>
              <a:rPr lang="en-US" sz="2400" dirty="0" err="1" smtClean="0"/>
              <a:t>олигоменореа</a:t>
            </a:r>
            <a:r>
              <a:rPr lang="vi-VN" sz="2400" dirty="0" smtClean="0">
                <a:latin typeface="Calibri" pitchFamily="34" charset="0"/>
              </a:rPr>
              <a:t>)</a:t>
            </a:r>
            <a:endParaRPr lang="sr-Latn-CS" sz="2400" dirty="0" smtClean="0"/>
          </a:p>
          <a:p>
            <a:pPr eaLnBrk="1" hangingPunct="1"/>
            <a:endParaRPr lang="sr-Latn-CS" dirty="0" smtClean="0"/>
          </a:p>
          <a:p>
            <a:pPr eaLnBrk="1" hangingPunct="1"/>
            <a:endParaRPr lang="sr-Latn-CS" dirty="0" smtClean="0"/>
          </a:p>
          <a:p>
            <a:pPr eaLnBrk="1" hangingPunct="1"/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Content Placeholder 2"/>
          <p:cNvSpPr>
            <a:spLocks noGrp="1"/>
          </p:cNvSpPr>
          <p:nvPr>
            <p:ph idx="1"/>
          </p:nvPr>
        </p:nvSpPr>
        <p:spPr>
          <a:xfrm>
            <a:off x="395288" y="549275"/>
            <a:ext cx="7993062" cy="45259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dirty="0" err="1" smtClean="0"/>
              <a:t>Лабораторијске</a:t>
            </a:r>
            <a:r>
              <a:rPr lang="sr-Latn-CS" dirty="0" smtClean="0"/>
              <a:t> </a:t>
            </a:r>
            <a:r>
              <a:rPr lang="en-US" dirty="0" err="1" smtClean="0"/>
              <a:t>анализе</a:t>
            </a:r>
            <a:r>
              <a:rPr lang="sr-Latn-CS" dirty="0" smtClean="0"/>
              <a:t>:</a:t>
            </a:r>
          </a:p>
          <a:p>
            <a:pPr eaLnBrk="1" hangingPunct="1"/>
            <a:r>
              <a:rPr lang="en-US" dirty="0" err="1" smtClean="0"/>
              <a:t>fT</a:t>
            </a:r>
            <a:r>
              <a:rPr lang="sr-Latn-CS" dirty="0" smtClean="0"/>
              <a:t>4 25,5</a:t>
            </a:r>
            <a:r>
              <a:rPr lang="en-US" dirty="0" smtClean="0"/>
              <a:t>pg</a:t>
            </a:r>
            <a:r>
              <a:rPr lang="sr-Latn-CS" dirty="0" smtClean="0"/>
              <a:t>/</a:t>
            </a:r>
            <a:r>
              <a:rPr lang="en-US" dirty="0" smtClean="0"/>
              <a:t>ml</a:t>
            </a:r>
            <a:r>
              <a:rPr lang="sr-Latn-CS" dirty="0" smtClean="0"/>
              <a:t> (7-18)</a:t>
            </a:r>
          </a:p>
          <a:p>
            <a:pPr eaLnBrk="1" hangingPunct="1"/>
            <a:r>
              <a:rPr lang="en-US" dirty="0" err="1" smtClean="0"/>
              <a:t>TSH</a:t>
            </a:r>
            <a:r>
              <a:rPr lang="sr-Latn-CS" dirty="0" smtClean="0"/>
              <a:t> 0,05</a:t>
            </a:r>
            <a:r>
              <a:rPr lang="en-US" dirty="0" err="1" smtClean="0"/>
              <a:t>mIU</a:t>
            </a:r>
            <a:r>
              <a:rPr lang="sr-Latn-CS" dirty="0" smtClean="0"/>
              <a:t>/</a:t>
            </a:r>
            <a:r>
              <a:rPr lang="en-US" dirty="0" smtClean="0"/>
              <a:t>l</a:t>
            </a:r>
            <a:r>
              <a:rPr lang="sr-Latn-CS" dirty="0" smtClean="0"/>
              <a:t> (0.3-5.5)</a:t>
            </a:r>
            <a:endParaRPr lang="en-US" dirty="0" smtClean="0"/>
          </a:p>
          <a:p>
            <a:pPr eaLnBrk="1" hangingPunct="1">
              <a:buFont typeface="Arial" charset="0"/>
              <a:buNone/>
            </a:pPr>
            <a:endParaRPr lang="sr-Latn-CS" dirty="0" smtClean="0"/>
          </a:p>
          <a:p>
            <a:pPr eaLnBrk="1" hangingPunct="1">
              <a:buFont typeface="Arial" charset="0"/>
              <a:buNone/>
            </a:pPr>
            <a:r>
              <a:rPr lang="en-US" dirty="0" err="1" smtClean="0"/>
              <a:t>УЗ</a:t>
            </a:r>
            <a:r>
              <a:rPr lang="sr-Latn-CS" dirty="0" smtClean="0"/>
              <a:t> </a:t>
            </a:r>
            <a:r>
              <a:rPr lang="en-US" dirty="0" err="1" smtClean="0"/>
              <a:t>налаз</a:t>
            </a:r>
            <a:r>
              <a:rPr lang="sr-Latn-CS" dirty="0" smtClean="0"/>
              <a:t> </a:t>
            </a:r>
            <a:r>
              <a:rPr lang="en-US" dirty="0" err="1" smtClean="0"/>
              <a:t>штитасте</a:t>
            </a:r>
            <a:r>
              <a:rPr lang="sr-Latn-CS" dirty="0" smtClean="0"/>
              <a:t> </a:t>
            </a:r>
            <a:r>
              <a:rPr lang="en-US" dirty="0" err="1" smtClean="0"/>
              <a:t>жлезде</a:t>
            </a:r>
            <a:endParaRPr lang="sr-Latn-CS" dirty="0" smtClean="0"/>
          </a:p>
          <a:p>
            <a:pPr eaLnBrk="1" hangingPunct="1"/>
            <a:r>
              <a:rPr lang="sr-Latn-CS" dirty="0" smtClean="0"/>
              <a:t> </a:t>
            </a:r>
            <a:r>
              <a:rPr lang="en-US" dirty="0" smtClean="0"/>
              <a:t>у</a:t>
            </a:r>
            <a:r>
              <a:rPr lang="sr-Latn-CS" dirty="0" smtClean="0"/>
              <a:t> </a:t>
            </a:r>
            <a:r>
              <a:rPr lang="en-US" dirty="0" err="1" smtClean="0"/>
              <a:t>доњем</a:t>
            </a:r>
            <a:r>
              <a:rPr lang="sr-Latn-CS" dirty="0" smtClean="0"/>
              <a:t> </a:t>
            </a:r>
            <a:r>
              <a:rPr lang="en-US" dirty="0" err="1" smtClean="0"/>
              <a:t>полу</a:t>
            </a:r>
            <a:r>
              <a:rPr lang="sr-Latn-CS" dirty="0" smtClean="0"/>
              <a:t> </a:t>
            </a:r>
            <a:r>
              <a:rPr lang="en-US" dirty="0" err="1" smtClean="0"/>
              <a:t>левог</a:t>
            </a:r>
            <a:r>
              <a:rPr lang="sr-Latn-CS" dirty="0" smtClean="0"/>
              <a:t> </a:t>
            </a:r>
            <a:r>
              <a:rPr lang="en-US" dirty="0" err="1" smtClean="0"/>
              <a:t>режња</a:t>
            </a:r>
            <a:r>
              <a:rPr lang="sr-Latn-CS" dirty="0" smtClean="0"/>
              <a:t> </a:t>
            </a:r>
            <a:r>
              <a:rPr lang="en-US" dirty="0" err="1" smtClean="0"/>
              <a:t>добро</a:t>
            </a:r>
            <a:r>
              <a:rPr lang="sr-Latn-CS" dirty="0" smtClean="0"/>
              <a:t> </a:t>
            </a:r>
            <a:r>
              <a:rPr lang="en-US" dirty="0" err="1" smtClean="0"/>
              <a:t>диференциран</a:t>
            </a:r>
            <a:r>
              <a:rPr lang="sr-Latn-CS" dirty="0" smtClean="0"/>
              <a:t> </a:t>
            </a:r>
            <a:r>
              <a:rPr lang="en-US" dirty="0" err="1" smtClean="0"/>
              <a:t>хиперехоген</a:t>
            </a:r>
            <a:r>
              <a:rPr lang="sr-Latn-CS" dirty="0" smtClean="0"/>
              <a:t> </a:t>
            </a:r>
            <a:r>
              <a:rPr lang="en-US" dirty="0" err="1" smtClean="0"/>
              <a:t>нодус</a:t>
            </a:r>
            <a:r>
              <a:rPr lang="sr-Latn-CS" dirty="0" smtClean="0"/>
              <a:t>, </a:t>
            </a:r>
            <a:r>
              <a:rPr lang="en-US" dirty="0" err="1" smtClean="0"/>
              <a:t>добро</a:t>
            </a:r>
            <a:r>
              <a:rPr lang="sr-Latn-CS" dirty="0" smtClean="0"/>
              <a:t> </a:t>
            </a:r>
            <a:r>
              <a:rPr lang="en-US" dirty="0" err="1" smtClean="0"/>
              <a:t>васкуларизован</a:t>
            </a:r>
            <a:r>
              <a:rPr lang="sr-Latn-CS" dirty="0" smtClean="0"/>
              <a:t> (</a:t>
            </a:r>
            <a:r>
              <a:rPr lang="en-US" dirty="0" smtClean="0"/>
              <a:t>CD</a:t>
            </a:r>
            <a:r>
              <a:rPr lang="sr-Latn-CS" dirty="0" smtClean="0"/>
              <a:t>++)</a:t>
            </a:r>
            <a:endParaRPr lang="en-US" dirty="0" smtClean="0"/>
          </a:p>
        </p:txBody>
      </p:sp>
      <p:sp>
        <p:nvSpPr>
          <p:cNvPr id="4099" name="AutoShape 5" descr="http://www.yourhormones.info/repository/73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100" name="AutoShape 7" descr="http://www.yourhormones.info/repository/73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 txBox="1">
            <a:spLocks/>
          </p:cNvSpPr>
          <p:nvPr/>
        </p:nvSpPr>
        <p:spPr bwMode="auto">
          <a:xfrm>
            <a:off x="468313" y="0"/>
            <a:ext cx="8229600" cy="633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x-none" sz="4400">
                <a:latin typeface="+mj-lt"/>
                <a:ea typeface="+mj-ea"/>
                <a:cs typeface="+mj-cs"/>
              </a:rPr>
              <a:t>Питања?</a:t>
            </a:r>
            <a:endParaRPr lang="en-US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>
          <a:xfrm>
            <a:off x="395288" y="1214438"/>
            <a:ext cx="8507412" cy="5949950"/>
          </a:xfrm>
        </p:spPr>
        <p:txBody>
          <a:bodyPr/>
          <a:lstStyle/>
          <a:p>
            <a:pPr marL="514350" indent="-514350" algn="just">
              <a:buFont typeface="Calibri" pitchFamily="34" charset="0"/>
              <a:buAutoNum type="arabicPeriod"/>
            </a:pPr>
            <a:r>
              <a:rPr lang="en-US" sz="2800" dirty="0" err="1" smtClean="0"/>
              <a:t>На</a:t>
            </a:r>
            <a:r>
              <a:rPr lang="en-US" sz="2800" dirty="0" smtClean="0"/>
              <a:t> </a:t>
            </a:r>
            <a:r>
              <a:rPr lang="en-US" sz="2800" dirty="0" err="1" smtClean="0"/>
              <a:t>основу</a:t>
            </a:r>
            <a:r>
              <a:rPr lang="en-US" sz="2800" dirty="0" smtClean="0"/>
              <a:t> </a:t>
            </a:r>
            <a:r>
              <a:rPr lang="en-US" sz="2800" dirty="0" err="1" smtClean="0"/>
              <a:t>клиничке</a:t>
            </a:r>
            <a:r>
              <a:rPr lang="en-US" sz="2800" dirty="0" smtClean="0"/>
              <a:t> </a:t>
            </a:r>
            <a:r>
              <a:rPr lang="en-US" sz="2800" dirty="0" err="1" smtClean="0"/>
              <a:t>слике</a:t>
            </a:r>
            <a:r>
              <a:rPr lang="en-US" sz="2800" dirty="0" smtClean="0"/>
              <a:t> и </a:t>
            </a:r>
            <a:r>
              <a:rPr lang="en-US" sz="2800" dirty="0" err="1" smtClean="0"/>
              <a:t>лабораторијских</a:t>
            </a:r>
            <a:r>
              <a:rPr lang="en-US" sz="2800" dirty="0" smtClean="0"/>
              <a:t> и </a:t>
            </a:r>
            <a:r>
              <a:rPr lang="en-US" sz="2800" dirty="0" err="1" smtClean="0"/>
              <a:t>УЗ</a:t>
            </a:r>
            <a:r>
              <a:rPr lang="en-US" sz="2800" dirty="0" smtClean="0"/>
              <a:t> </a:t>
            </a:r>
            <a:r>
              <a:rPr lang="en-US" sz="2800" dirty="0" err="1" smtClean="0"/>
              <a:t>налаза</a:t>
            </a:r>
            <a:r>
              <a:rPr lang="en-US" sz="2800" dirty="0" smtClean="0"/>
              <a:t>, </a:t>
            </a:r>
            <a:r>
              <a:rPr lang="en-US" sz="2800" dirty="0" err="1" smtClean="0"/>
              <a:t>на</a:t>
            </a:r>
            <a:r>
              <a:rPr lang="en-US" sz="2800" dirty="0" smtClean="0"/>
              <a:t> </a:t>
            </a:r>
            <a:r>
              <a:rPr lang="en-US" sz="2800" dirty="0" err="1" smtClean="0"/>
              <a:t>које</a:t>
            </a:r>
            <a:r>
              <a:rPr lang="en-US" sz="2800" dirty="0" smtClean="0"/>
              <a:t> </a:t>
            </a:r>
            <a:r>
              <a:rPr lang="en-US" sz="2800" dirty="0" err="1" smtClean="0"/>
              <a:t>обољење</a:t>
            </a:r>
            <a:r>
              <a:rPr lang="en-US" sz="2800" dirty="0" smtClean="0"/>
              <a:t> </a:t>
            </a:r>
            <a:r>
              <a:rPr lang="en-US" sz="2800" dirty="0" err="1" smtClean="0"/>
              <a:t>сумњате</a:t>
            </a:r>
            <a:r>
              <a:rPr lang="en-US" sz="2800" dirty="0" smtClean="0"/>
              <a:t>?</a:t>
            </a:r>
          </a:p>
          <a:p>
            <a:pPr marL="514350" indent="-514350" algn="just">
              <a:buFont typeface="Calibri" pitchFamily="34" charset="0"/>
              <a:buAutoNum type="arabicPeriod"/>
            </a:pPr>
            <a:endParaRPr lang="en-US" sz="2800" dirty="0" smtClean="0"/>
          </a:p>
          <a:p>
            <a:pPr marL="514350" indent="-514350" algn="just">
              <a:buFont typeface="Calibri" pitchFamily="34" charset="0"/>
              <a:buAutoNum type="arabicPeriod"/>
            </a:pPr>
            <a:r>
              <a:rPr lang="en-US" sz="2800" dirty="0" err="1" smtClean="0"/>
              <a:t>Које</a:t>
            </a:r>
            <a:r>
              <a:rPr lang="en-US" sz="2800" dirty="0" smtClean="0"/>
              <a:t> </a:t>
            </a:r>
            <a:r>
              <a:rPr lang="en-US" sz="2800" dirty="0" err="1" smtClean="0"/>
              <a:t>нуклеарномедицинско</a:t>
            </a:r>
            <a:r>
              <a:rPr lang="en-US" sz="2800" dirty="0" smtClean="0"/>
              <a:t> </a:t>
            </a:r>
            <a:r>
              <a:rPr lang="en-US" sz="2800" dirty="0" err="1" smtClean="0"/>
              <a:t>испитивање</a:t>
            </a:r>
            <a:r>
              <a:rPr lang="en-US" sz="2800" dirty="0" smtClean="0"/>
              <a:t> </a:t>
            </a:r>
            <a:r>
              <a:rPr lang="en-US" sz="2800" dirty="0" err="1" smtClean="0"/>
              <a:t>бисте</a:t>
            </a:r>
            <a:r>
              <a:rPr lang="en-US" sz="2800" dirty="0" smtClean="0"/>
              <a:t> </a:t>
            </a:r>
            <a:r>
              <a:rPr lang="en-US" sz="2800" dirty="0" err="1" smtClean="0"/>
              <a:t>спровели</a:t>
            </a:r>
            <a:r>
              <a:rPr lang="en-US" sz="2800" dirty="0" smtClean="0"/>
              <a:t> </a:t>
            </a:r>
            <a:r>
              <a:rPr lang="en-US" sz="2800" dirty="0" err="1" smtClean="0"/>
              <a:t>код</a:t>
            </a:r>
            <a:r>
              <a:rPr lang="en-US" sz="2800" dirty="0" smtClean="0"/>
              <a:t> </a:t>
            </a:r>
            <a:r>
              <a:rPr lang="en-US" sz="2800" dirty="0" err="1" smtClean="0"/>
              <a:t>овог</a:t>
            </a:r>
            <a:r>
              <a:rPr lang="en-US" sz="2800" dirty="0" smtClean="0"/>
              <a:t> </a:t>
            </a:r>
            <a:r>
              <a:rPr lang="en-US" sz="2800" dirty="0" err="1" smtClean="0"/>
              <a:t>пацијента</a:t>
            </a:r>
            <a:r>
              <a:rPr lang="en-US" sz="2800" dirty="0" smtClean="0"/>
              <a:t>, и </a:t>
            </a:r>
            <a:r>
              <a:rPr lang="en-US" sz="2800" dirty="0" err="1" smtClean="0"/>
              <a:t>са</a:t>
            </a:r>
            <a:r>
              <a:rPr lang="en-US" sz="2800" dirty="0" smtClean="0"/>
              <a:t> </a:t>
            </a:r>
            <a:r>
              <a:rPr lang="en-US" sz="2800" dirty="0" err="1" smtClean="0"/>
              <a:t>којим</a:t>
            </a:r>
            <a:r>
              <a:rPr lang="en-US" sz="2800" dirty="0" smtClean="0"/>
              <a:t> </a:t>
            </a:r>
            <a:r>
              <a:rPr lang="en-US" sz="2800" dirty="0" err="1" smtClean="0"/>
              <a:t>радиофармацеутицима</a:t>
            </a:r>
            <a:r>
              <a:rPr lang="en-US" sz="2800" dirty="0" smtClean="0"/>
              <a:t>? </a:t>
            </a:r>
            <a:r>
              <a:rPr lang="en-US" sz="2800" dirty="0" err="1" smtClean="0"/>
              <a:t>Очекивани</a:t>
            </a:r>
            <a:r>
              <a:rPr lang="en-US" sz="2800" dirty="0" smtClean="0"/>
              <a:t> </a:t>
            </a:r>
            <a:r>
              <a:rPr lang="en-US" sz="2800" dirty="0" err="1" smtClean="0"/>
              <a:t>сцинтиграфски</a:t>
            </a:r>
            <a:r>
              <a:rPr lang="en-US" sz="2800" dirty="0" smtClean="0"/>
              <a:t> </a:t>
            </a:r>
            <a:r>
              <a:rPr lang="en-US" sz="2800" dirty="0" err="1" smtClean="0"/>
              <a:t>налаз</a:t>
            </a:r>
            <a:r>
              <a:rPr lang="en-US" sz="2800" dirty="0" smtClean="0"/>
              <a:t>?</a:t>
            </a:r>
          </a:p>
          <a:p>
            <a:pPr marL="514350" indent="-514350" algn="just">
              <a:buFont typeface="Calibri" pitchFamily="34" charset="0"/>
              <a:buAutoNum type="arabicPeriod"/>
            </a:pPr>
            <a:endParaRPr lang="en-US" sz="2800" dirty="0" smtClean="0"/>
          </a:p>
          <a:p>
            <a:pPr marL="514350" indent="-514350" algn="just">
              <a:buFont typeface="Calibri" pitchFamily="34" charset="0"/>
              <a:buAutoNum type="arabicPeriod"/>
            </a:pPr>
            <a:r>
              <a:rPr lang="en-US" sz="2800" dirty="0" err="1" smtClean="0"/>
              <a:t>Да</a:t>
            </a:r>
            <a:r>
              <a:rPr lang="en-US" sz="2800" dirty="0" smtClean="0"/>
              <a:t> </a:t>
            </a:r>
            <a:r>
              <a:rPr lang="en-US" sz="2800" dirty="0" err="1" smtClean="0"/>
              <a:t>ли</a:t>
            </a:r>
            <a:r>
              <a:rPr lang="en-US" sz="2800" dirty="0" smtClean="0"/>
              <a:t> je </a:t>
            </a:r>
            <a:r>
              <a:rPr lang="en-US" sz="2800" dirty="0" err="1" smtClean="0"/>
              <a:t>неопходна</a:t>
            </a:r>
            <a:r>
              <a:rPr lang="en-US" sz="2800" dirty="0" smtClean="0"/>
              <a:t> </a:t>
            </a:r>
            <a:r>
              <a:rPr lang="en-US" sz="2800" dirty="0" err="1" smtClean="0"/>
              <a:t>адкеватна</a:t>
            </a:r>
            <a:r>
              <a:rPr lang="en-US" sz="2800" dirty="0" smtClean="0"/>
              <a:t> </a:t>
            </a:r>
            <a:r>
              <a:rPr lang="en-US" sz="2800" dirty="0" err="1" smtClean="0"/>
              <a:t>припрема</a:t>
            </a:r>
            <a:r>
              <a:rPr lang="en-US" sz="2800" dirty="0" smtClean="0"/>
              <a:t> </a:t>
            </a:r>
            <a:r>
              <a:rPr lang="en-US" sz="2800" dirty="0" err="1" smtClean="0"/>
              <a:t>пацијента</a:t>
            </a:r>
            <a:r>
              <a:rPr lang="en-US" sz="2800" dirty="0" smtClean="0"/>
              <a:t> </a:t>
            </a:r>
            <a:r>
              <a:rPr lang="en-US" sz="2800" dirty="0" err="1" smtClean="0"/>
              <a:t>пре</a:t>
            </a:r>
            <a:r>
              <a:rPr lang="en-US" sz="2800" dirty="0" smtClean="0"/>
              <a:t> </a:t>
            </a:r>
            <a:r>
              <a:rPr lang="en-US" sz="2800" dirty="0" err="1" smtClean="0"/>
              <a:t>извођења</a:t>
            </a:r>
            <a:r>
              <a:rPr lang="en-US" sz="2800" dirty="0" smtClean="0"/>
              <a:t> </a:t>
            </a:r>
            <a:r>
              <a:rPr lang="en-US" sz="2800" dirty="0" err="1" smtClean="0"/>
              <a:t>сцинтиграфије</a:t>
            </a:r>
            <a:r>
              <a:rPr lang="en-US" sz="2800" dirty="0" smtClean="0"/>
              <a:t> и </a:t>
            </a:r>
            <a:r>
              <a:rPr lang="en-US" sz="2800" dirty="0" err="1" smtClean="0"/>
              <a:t>због</a:t>
            </a:r>
            <a:r>
              <a:rPr lang="en-US" sz="2800" dirty="0" smtClean="0"/>
              <a:t> </a:t>
            </a:r>
            <a:r>
              <a:rPr lang="en-US" sz="2800" dirty="0" err="1" smtClean="0"/>
              <a:t>чега</a:t>
            </a:r>
            <a:r>
              <a:rPr lang="en-US" sz="2800" dirty="0" smtClean="0"/>
              <a:t>?</a:t>
            </a:r>
            <a:r>
              <a:rPr lang="sr-Latn-CS" sz="2800" dirty="0" smtClean="0">
                <a:solidFill>
                  <a:srgbClr val="FFFF00"/>
                </a:solidFill>
                <a:cs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>
          <a:xfrm>
            <a:off x="457200" y="44450"/>
            <a:ext cx="8229600" cy="777875"/>
          </a:xfrm>
        </p:spPr>
        <p:txBody>
          <a:bodyPr/>
          <a:lstStyle/>
          <a:p>
            <a:pPr eaLnBrk="1" hangingPunct="1"/>
            <a:r>
              <a:rPr lang="en-US" smtClean="0"/>
              <a:t>Случај</a:t>
            </a:r>
            <a:r>
              <a:rPr lang="sr-Latn-CS" smtClean="0"/>
              <a:t> 2</a:t>
            </a:r>
            <a:endParaRPr lang="en-US" smtClean="0"/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>
          <a:xfrm>
            <a:off x="457200" y="765175"/>
            <a:ext cx="8229600" cy="5257800"/>
          </a:xfrm>
        </p:spPr>
        <p:txBody>
          <a:bodyPr>
            <a:normAutofit lnSpcReduction="10000"/>
          </a:bodyPr>
          <a:lstStyle/>
          <a:p>
            <a:pPr eaLnBrk="1" hangingPunct="1">
              <a:buFont typeface="Arial" charset="0"/>
              <a:buNone/>
            </a:pPr>
            <a:r>
              <a:rPr lang="en-US" sz="2200" dirty="0" err="1" smtClean="0"/>
              <a:t>Пацијенткиња</a:t>
            </a:r>
            <a:r>
              <a:rPr lang="sr-Latn-CS" sz="2200" dirty="0" smtClean="0"/>
              <a:t> </a:t>
            </a:r>
            <a:r>
              <a:rPr lang="en-US" sz="2200" dirty="0" err="1" smtClean="0"/>
              <a:t>стара</a:t>
            </a:r>
            <a:r>
              <a:rPr lang="sr-Latn-CS" sz="2200" dirty="0" smtClean="0"/>
              <a:t> 23 </a:t>
            </a:r>
            <a:r>
              <a:rPr lang="en-US" sz="2200" dirty="0" err="1" smtClean="0"/>
              <a:t>године</a:t>
            </a:r>
            <a:r>
              <a:rPr lang="sr-Latn-CS" sz="2200" dirty="0" smtClean="0"/>
              <a:t>, </a:t>
            </a:r>
            <a:r>
              <a:rPr lang="en-US" sz="2200" dirty="0" err="1" smtClean="0"/>
              <a:t>јавила</a:t>
            </a:r>
            <a:r>
              <a:rPr lang="sr-Latn-CS" sz="2200" dirty="0" smtClean="0"/>
              <a:t> </a:t>
            </a:r>
            <a:r>
              <a:rPr lang="en-US" sz="2200" dirty="0" err="1" smtClean="0"/>
              <a:t>се</a:t>
            </a:r>
            <a:r>
              <a:rPr lang="sr-Latn-CS" sz="2200" dirty="0" smtClean="0"/>
              <a:t> </a:t>
            </a:r>
            <a:r>
              <a:rPr lang="en-US" sz="2200" dirty="0" err="1" smtClean="0"/>
              <a:t>лекару</a:t>
            </a:r>
            <a:r>
              <a:rPr lang="sr-Latn-CS" sz="2200" dirty="0" smtClean="0"/>
              <a:t> </a:t>
            </a:r>
            <a:r>
              <a:rPr lang="en-US" sz="2200" dirty="0" err="1" smtClean="0"/>
              <a:t>због</a:t>
            </a:r>
            <a:r>
              <a:rPr lang="sr-Latn-CS" sz="2200" dirty="0" smtClean="0"/>
              <a:t> </a:t>
            </a:r>
            <a:r>
              <a:rPr lang="en-US" sz="2200" dirty="0" err="1" smtClean="0"/>
              <a:t>следећих</a:t>
            </a:r>
            <a:r>
              <a:rPr lang="sr-Latn-CS" sz="2200" dirty="0" smtClean="0"/>
              <a:t> </a:t>
            </a:r>
            <a:r>
              <a:rPr lang="en-US" sz="2200" dirty="0" err="1" smtClean="0"/>
              <a:t>симптома</a:t>
            </a:r>
            <a:r>
              <a:rPr lang="sr-Latn-CS" sz="2200" dirty="0" smtClean="0"/>
              <a:t>:</a:t>
            </a:r>
          </a:p>
          <a:p>
            <a:pPr eaLnBrk="1" hangingPunct="1"/>
            <a:r>
              <a:rPr lang="en-US" sz="2200" dirty="0" err="1" smtClean="0"/>
              <a:t>лупање</a:t>
            </a:r>
            <a:r>
              <a:rPr lang="en-US" sz="2200" dirty="0" smtClean="0"/>
              <a:t> </a:t>
            </a:r>
            <a:r>
              <a:rPr lang="en-US" sz="2200" dirty="0" err="1" smtClean="0"/>
              <a:t>срца</a:t>
            </a:r>
            <a:r>
              <a:rPr lang="en-US" sz="2200" dirty="0" smtClean="0"/>
              <a:t>, </a:t>
            </a:r>
            <a:r>
              <a:rPr lang="en-US" sz="2200" dirty="0" err="1" smtClean="0"/>
              <a:t>прекомерно</a:t>
            </a:r>
            <a:r>
              <a:rPr lang="en-US" sz="2200" dirty="0" smtClean="0"/>
              <a:t> </a:t>
            </a:r>
            <a:r>
              <a:rPr lang="en-US" sz="2200" dirty="0" err="1" smtClean="0"/>
              <a:t>знојење</a:t>
            </a:r>
            <a:r>
              <a:rPr lang="en-US" sz="2200" dirty="0" smtClean="0"/>
              <a:t>, </a:t>
            </a:r>
            <a:r>
              <a:rPr lang="en-US" sz="2200" dirty="0" err="1" smtClean="0"/>
              <a:t>неподношење</a:t>
            </a:r>
            <a:r>
              <a:rPr lang="en-US" sz="2200" dirty="0" smtClean="0"/>
              <a:t> </a:t>
            </a:r>
            <a:r>
              <a:rPr lang="en-US" sz="2200" dirty="0" err="1" smtClean="0"/>
              <a:t>топлоте</a:t>
            </a:r>
            <a:r>
              <a:rPr lang="en-US" sz="2200" dirty="0" smtClean="0"/>
              <a:t>,</a:t>
            </a:r>
          </a:p>
          <a:p>
            <a:pPr eaLnBrk="1" hangingPunct="1"/>
            <a:r>
              <a:rPr lang="en-US" sz="2200" dirty="0" err="1" smtClean="0"/>
              <a:t>тахикардија</a:t>
            </a:r>
            <a:r>
              <a:rPr lang="en-US" sz="2200" dirty="0" smtClean="0"/>
              <a:t>, </a:t>
            </a:r>
            <a:r>
              <a:rPr lang="en-US" sz="2200" dirty="0" err="1" smtClean="0"/>
              <a:t>хипертензија</a:t>
            </a:r>
            <a:r>
              <a:rPr lang="en-US" sz="2200" dirty="0" smtClean="0"/>
              <a:t>, </a:t>
            </a:r>
            <a:r>
              <a:rPr lang="en-US" sz="2200" dirty="0" err="1" smtClean="0"/>
              <a:t>гушење</a:t>
            </a:r>
            <a:r>
              <a:rPr lang="en-US" sz="2200" dirty="0" smtClean="0"/>
              <a:t> </a:t>
            </a:r>
            <a:r>
              <a:rPr lang="en-US" sz="2200" dirty="0" err="1" smtClean="0"/>
              <a:t>при</a:t>
            </a:r>
            <a:r>
              <a:rPr lang="en-US" sz="2200" dirty="0" smtClean="0"/>
              <a:t> </a:t>
            </a:r>
            <a:r>
              <a:rPr lang="en-US" sz="2200" dirty="0" err="1" smtClean="0"/>
              <a:t>напору</a:t>
            </a:r>
            <a:r>
              <a:rPr lang="en-US" sz="2200" dirty="0" smtClean="0"/>
              <a:t>, </a:t>
            </a:r>
          </a:p>
          <a:p>
            <a:pPr eaLnBrk="1" hangingPunct="1"/>
            <a:r>
              <a:rPr lang="en-US" sz="2200" dirty="0" err="1" smtClean="0"/>
              <a:t>честе</a:t>
            </a:r>
            <a:r>
              <a:rPr lang="en-US" sz="2200" dirty="0" smtClean="0"/>
              <a:t> </a:t>
            </a:r>
            <a:r>
              <a:rPr lang="en-US" sz="2200" dirty="0" err="1" smtClean="0"/>
              <a:t>столице</a:t>
            </a:r>
            <a:r>
              <a:rPr lang="en-US" sz="2200" dirty="0" smtClean="0"/>
              <a:t>, </a:t>
            </a:r>
            <a:r>
              <a:rPr lang="en-US" sz="2200" dirty="0" err="1" smtClean="0"/>
              <a:t>замор</a:t>
            </a:r>
            <a:r>
              <a:rPr lang="en-US" sz="2200" dirty="0" smtClean="0"/>
              <a:t>, </a:t>
            </a:r>
            <a:r>
              <a:rPr lang="en-US" sz="2200" dirty="0" err="1" smtClean="0"/>
              <a:t>главобоље</a:t>
            </a:r>
            <a:endParaRPr lang="en-US" sz="2200" dirty="0" smtClean="0"/>
          </a:p>
          <a:p>
            <a:pPr eaLnBrk="1" hangingPunct="1"/>
            <a:r>
              <a:rPr lang="en-US" sz="2200" dirty="0" err="1" smtClean="0"/>
              <a:t>топла</a:t>
            </a:r>
            <a:r>
              <a:rPr lang="en-US" sz="2200" dirty="0" smtClean="0"/>
              <a:t> и </a:t>
            </a:r>
            <a:r>
              <a:rPr lang="en-US" sz="2200" dirty="0" err="1" smtClean="0"/>
              <a:t>влажна</a:t>
            </a:r>
            <a:r>
              <a:rPr lang="en-US" sz="2200" dirty="0" smtClean="0"/>
              <a:t> </a:t>
            </a:r>
            <a:r>
              <a:rPr lang="en-US" sz="2200" dirty="0" err="1" smtClean="0"/>
              <a:t>кожа</a:t>
            </a:r>
            <a:r>
              <a:rPr lang="en-US" sz="2200" dirty="0" smtClean="0"/>
              <a:t>, </a:t>
            </a:r>
            <a:r>
              <a:rPr lang="en-US" sz="2200" dirty="0" err="1" smtClean="0"/>
              <a:t>ломљива</a:t>
            </a:r>
            <a:r>
              <a:rPr lang="en-US" sz="2200" dirty="0" smtClean="0"/>
              <a:t> </a:t>
            </a:r>
            <a:r>
              <a:rPr lang="en-US" sz="2200" dirty="0" err="1" smtClean="0"/>
              <a:t>коса</a:t>
            </a:r>
            <a:r>
              <a:rPr lang="en-US" sz="2200" dirty="0" smtClean="0"/>
              <a:t>, </a:t>
            </a:r>
            <a:r>
              <a:rPr lang="en-US" sz="2200" dirty="0" err="1" smtClean="0"/>
              <a:t>повећани</a:t>
            </a:r>
            <a:r>
              <a:rPr lang="en-US" sz="2200" dirty="0" smtClean="0"/>
              <a:t> </a:t>
            </a:r>
            <a:r>
              <a:rPr lang="en-US" sz="2200" dirty="0" err="1" smtClean="0"/>
              <a:t>апетит</a:t>
            </a:r>
            <a:endParaRPr lang="en-US" sz="2200" dirty="0" smtClean="0"/>
          </a:p>
          <a:p>
            <a:pPr eaLnBrk="1" hangingPunct="1">
              <a:buFont typeface="Arial" charset="0"/>
              <a:buNone/>
            </a:pPr>
            <a:r>
              <a:rPr lang="en-US" sz="2200" dirty="0" err="1" smtClean="0"/>
              <a:t>Лабораторијске</a:t>
            </a:r>
            <a:r>
              <a:rPr lang="sr-Latn-CS" sz="2200" dirty="0" smtClean="0"/>
              <a:t> </a:t>
            </a:r>
            <a:r>
              <a:rPr lang="en-US" sz="2200" dirty="0" err="1" smtClean="0"/>
              <a:t>анализе</a:t>
            </a:r>
            <a:r>
              <a:rPr lang="sr-Latn-CS" sz="2200" dirty="0" smtClean="0"/>
              <a:t>:</a:t>
            </a:r>
          </a:p>
          <a:p>
            <a:pPr eaLnBrk="1" hangingPunct="1"/>
            <a:r>
              <a:rPr lang="en-US" sz="2200" dirty="0" err="1" smtClean="0"/>
              <a:t>TSH</a:t>
            </a:r>
            <a:r>
              <a:rPr lang="en-US" sz="2200" dirty="0" smtClean="0"/>
              <a:t> </a:t>
            </a:r>
            <a:r>
              <a:rPr lang="en-US" sz="2200" dirty="0" err="1" smtClean="0"/>
              <a:t>нижи</a:t>
            </a:r>
            <a:r>
              <a:rPr lang="sr-Latn-CS" sz="2200" dirty="0" smtClean="0"/>
              <a:t> </a:t>
            </a:r>
            <a:r>
              <a:rPr lang="en-US" sz="2200" dirty="0" err="1" smtClean="0"/>
              <a:t>од</a:t>
            </a:r>
            <a:r>
              <a:rPr lang="en-US" sz="2200" dirty="0" smtClean="0"/>
              <a:t> 0.1 </a:t>
            </a:r>
            <a:r>
              <a:rPr lang="en-US" sz="2200" dirty="0" err="1" smtClean="0"/>
              <a:t>mIU</a:t>
            </a:r>
            <a:r>
              <a:rPr lang="en-US" sz="2200" dirty="0" smtClean="0"/>
              <a:t>/</a:t>
            </a:r>
            <a:r>
              <a:rPr lang="en-US" sz="2200" dirty="0" err="1" smtClean="0"/>
              <a:t>мl</a:t>
            </a:r>
            <a:r>
              <a:rPr lang="en-US" sz="2200" dirty="0" smtClean="0"/>
              <a:t>.</a:t>
            </a:r>
            <a:r>
              <a:rPr lang="sr-Latn-CS" sz="2200" dirty="0" smtClean="0"/>
              <a:t> (0.3-5.5)</a:t>
            </a:r>
          </a:p>
          <a:p>
            <a:pPr eaLnBrk="1" hangingPunct="1"/>
            <a:r>
              <a:rPr lang="en-US" sz="2200" dirty="0" err="1" smtClean="0"/>
              <a:t>fT</a:t>
            </a:r>
            <a:r>
              <a:rPr lang="sr-Latn-CS" sz="2200" dirty="0" smtClean="0"/>
              <a:t>4 50.1</a:t>
            </a:r>
            <a:r>
              <a:rPr lang="en-US" sz="2200" dirty="0" smtClean="0"/>
              <a:t>pg</a:t>
            </a:r>
            <a:r>
              <a:rPr lang="sr-Latn-CS" sz="2200" dirty="0" smtClean="0"/>
              <a:t>/</a:t>
            </a:r>
            <a:r>
              <a:rPr lang="en-US" sz="2200" dirty="0" smtClean="0"/>
              <a:t>ml</a:t>
            </a:r>
            <a:r>
              <a:rPr lang="sr-Latn-CS" sz="2200" dirty="0" smtClean="0"/>
              <a:t> (7-18)</a:t>
            </a:r>
          </a:p>
          <a:p>
            <a:pPr eaLnBrk="1" hangingPunct="1"/>
            <a:r>
              <a:rPr lang="en-US" sz="2200" dirty="0" err="1" smtClean="0"/>
              <a:t>ТSH</a:t>
            </a:r>
            <a:r>
              <a:rPr lang="sr-Latn-CS" sz="2200" dirty="0" smtClean="0"/>
              <a:t>-</a:t>
            </a:r>
            <a:r>
              <a:rPr lang="en-US" sz="2200" dirty="0" smtClean="0"/>
              <a:t>R</a:t>
            </a:r>
            <a:r>
              <a:rPr lang="sr-Latn-CS" sz="2200" dirty="0" smtClean="0"/>
              <a:t>-</a:t>
            </a:r>
            <a:r>
              <a:rPr lang="en-US" sz="2200" dirty="0" smtClean="0"/>
              <a:t>AB</a:t>
            </a:r>
            <a:r>
              <a:rPr lang="sr-Latn-CS" sz="2200" dirty="0" smtClean="0"/>
              <a:t> 8.9 (0-1)</a:t>
            </a:r>
          </a:p>
          <a:p>
            <a:pPr eaLnBrk="1" hangingPunct="1">
              <a:buFont typeface="Arial" charset="0"/>
              <a:buNone/>
            </a:pPr>
            <a:r>
              <a:rPr lang="en-US" sz="2200" dirty="0" err="1" smtClean="0"/>
              <a:t>УЗ</a:t>
            </a:r>
            <a:r>
              <a:rPr lang="sr-Latn-CS" sz="2200" dirty="0" smtClean="0"/>
              <a:t> </a:t>
            </a:r>
            <a:r>
              <a:rPr lang="en-US" sz="2200" dirty="0" err="1" smtClean="0"/>
              <a:t>налаз</a:t>
            </a:r>
            <a:r>
              <a:rPr lang="sr-Latn-CS" sz="2200" dirty="0" smtClean="0"/>
              <a:t> </a:t>
            </a:r>
            <a:r>
              <a:rPr lang="en-US" sz="2200" dirty="0" err="1" smtClean="0"/>
              <a:t>штитасте</a:t>
            </a:r>
            <a:r>
              <a:rPr lang="sr-Latn-CS" sz="2200" dirty="0" smtClean="0"/>
              <a:t> </a:t>
            </a:r>
            <a:r>
              <a:rPr lang="en-US" sz="2200" dirty="0" err="1" smtClean="0"/>
              <a:t>жлезде</a:t>
            </a:r>
            <a:endParaRPr lang="sr-Latn-CS" sz="2200" dirty="0" smtClean="0"/>
          </a:p>
          <a:p>
            <a:pPr eaLnBrk="1" hangingPunct="1"/>
            <a:r>
              <a:rPr lang="en-US" sz="2200" dirty="0" err="1" smtClean="0"/>
              <a:t>жлезда</a:t>
            </a:r>
            <a:r>
              <a:rPr lang="sr-Latn-CS" sz="2200" dirty="0" smtClean="0"/>
              <a:t> </a:t>
            </a:r>
            <a:r>
              <a:rPr lang="en-US" sz="2200" dirty="0" smtClean="0"/>
              <a:t>у</a:t>
            </a:r>
            <a:r>
              <a:rPr lang="sr-Latn-CS" sz="2200" dirty="0" smtClean="0"/>
              <a:t> </a:t>
            </a:r>
            <a:r>
              <a:rPr lang="en-US" sz="2200" dirty="0" err="1" smtClean="0"/>
              <a:t>целини</a:t>
            </a:r>
            <a:r>
              <a:rPr lang="sr-Latn-CS" sz="2200" dirty="0" smtClean="0"/>
              <a:t> </a:t>
            </a:r>
            <a:r>
              <a:rPr lang="en-US" sz="2200" dirty="0" err="1" smtClean="0"/>
              <a:t>дифузно</a:t>
            </a:r>
            <a:r>
              <a:rPr lang="sr-Latn-CS" sz="2200" dirty="0" smtClean="0"/>
              <a:t> </a:t>
            </a:r>
            <a:r>
              <a:rPr lang="en-US" sz="2200" dirty="0" err="1" smtClean="0"/>
              <a:t>увећана</a:t>
            </a:r>
            <a:r>
              <a:rPr lang="sr-Latn-CS" sz="2200" dirty="0" smtClean="0"/>
              <a:t>, </a:t>
            </a:r>
            <a:r>
              <a:rPr lang="en-US" sz="2200" dirty="0" err="1" smtClean="0"/>
              <a:t>добро</a:t>
            </a:r>
            <a:r>
              <a:rPr lang="sr-Latn-CS" sz="2200" dirty="0" smtClean="0"/>
              <a:t> </a:t>
            </a:r>
          </a:p>
          <a:p>
            <a:pPr eaLnBrk="1" hangingPunct="1">
              <a:buFont typeface="Arial" charset="0"/>
              <a:buNone/>
            </a:pPr>
            <a:r>
              <a:rPr lang="en-US" sz="2200" dirty="0" err="1" smtClean="0"/>
              <a:t>прокрвљена</a:t>
            </a:r>
            <a:r>
              <a:rPr lang="sr-Latn-CS" sz="2200" dirty="0" smtClean="0"/>
              <a:t>, </a:t>
            </a:r>
            <a:r>
              <a:rPr lang="en-US" sz="2200" dirty="0" err="1" smtClean="0"/>
              <a:t>УЗ</a:t>
            </a:r>
            <a:r>
              <a:rPr lang="sr-Latn-CS" sz="2200" dirty="0" smtClean="0"/>
              <a:t> </a:t>
            </a:r>
            <a:r>
              <a:rPr lang="en-US" sz="2200" dirty="0" err="1" smtClean="0"/>
              <a:t>структура</a:t>
            </a:r>
            <a:r>
              <a:rPr lang="sr-Latn-CS" sz="2200" dirty="0" smtClean="0"/>
              <a:t> </a:t>
            </a:r>
            <a:r>
              <a:rPr lang="en-US" sz="2200" dirty="0" err="1" smtClean="0"/>
              <a:t>ткива</a:t>
            </a:r>
            <a:r>
              <a:rPr lang="sr-Latn-CS" sz="2200" dirty="0" smtClean="0"/>
              <a:t> </a:t>
            </a:r>
            <a:r>
              <a:rPr lang="en-US" sz="2200" dirty="0" err="1" smtClean="0"/>
              <a:t>нехомогена</a:t>
            </a:r>
            <a:r>
              <a:rPr lang="sr-Latn-CS" sz="2200" dirty="0" smtClean="0"/>
              <a:t> </a:t>
            </a:r>
            <a:r>
              <a:rPr lang="en-US" sz="2200" dirty="0" err="1" smtClean="0"/>
              <a:t>без</a:t>
            </a:r>
            <a:r>
              <a:rPr lang="sr-Latn-CS" sz="2200" dirty="0" smtClean="0"/>
              <a:t> </a:t>
            </a:r>
          </a:p>
          <a:p>
            <a:pPr eaLnBrk="1" hangingPunct="1">
              <a:buFont typeface="Arial" charset="0"/>
              <a:buNone/>
            </a:pPr>
            <a:r>
              <a:rPr lang="en-US" sz="2200" dirty="0" err="1" smtClean="0"/>
              <a:t>издвајања</a:t>
            </a:r>
            <a:r>
              <a:rPr lang="sr-Latn-CS" sz="2200" dirty="0" smtClean="0"/>
              <a:t> </a:t>
            </a:r>
            <a:r>
              <a:rPr lang="en-US" sz="2200" dirty="0" err="1" smtClean="0"/>
              <a:t>промена</a:t>
            </a:r>
            <a:r>
              <a:rPr lang="sr-Latn-CS" sz="2200" dirty="0" smtClean="0"/>
              <a:t> </a:t>
            </a:r>
            <a:r>
              <a:rPr lang="en-US" sz="2200" dirty="0" err="1" smtClean="0"/>
              <a:t>типа</a:t>
            </a:r>
            <a:r>
              <a:rPr lang="sr-Latn-CS" sz="2200" dirty="0" smtClean="0"/>
              <a:t> </a:t>
            </a:r>
            <a:r>
              <a:rPr lang="en-US" sz="2200" dirty="0" err="1" smtClean="0"/>
              <a:t>нодуса</a:t>
            </a:r>
            <a:endParaRPr lang="sr-Latn-CS" sz="2200" dirty="0" smtClean="0"/>
          </a:p>
          <a:p>
            <a:pPr eaLnBrk="1" hangingPunct="1"/>
            <a:endParaRPr lang="en-US" sz="2200" dirty="0" smtClean="0"/>
          </a:p>
          <a:p>
            <a:pPr eaLnBrk="1" hangingPunct="1"/>
            <a:endParaRPr lang="en-US" sz="2400" dirty="0" smtClean="0"/>
          </a:p>
          <a:p>
            <a:pPr eaLnBrk="1" hangingPunct="1">
              <a:buFont typeface="Arial" charset="0"/>
              <a:buNone/>
            </a:pPr>
            <a:endParaRPr lang="en-US" sz="2400" dirty="0" smtClean="0"/>
          </a:p>
          <a:p>
            <a:pPr eaLnBrk="1" hangingPunct="1">
              <a:buFont typeface="Arial" charset="0"/>
              <a:buNone/>
            </a:pPr>
            <a:endParaRPr lang="sr-Latn-C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760413" y="2133600"/>
            <a:ext cx="7772400" cy="503238"/>
          </a:xfrm>
          <a:prstGeom prst="rect">
            <a:avLst/>
          </a:prstGeom>
          <a:solidFill>
            <a:srgbClr val="FFCC00">
              <a:alpha val="54901"/>
            </a:srgb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marL="342900" indent="-342900" algn="ctr">
              <a:spcBef>
                <a:spcPct val="20000"/>
              </a:spcBef>
              <a:defRPr/>
            </a:pPr>
            <a:r>
              <a:rPr lang="en-US" sz="3200" b="1" dirty="0">
                <a:solidFill>
                  <a:schemeClr val="tx2"/>
                </a:solidFill>
                <a:latin typeface="+mn-lt"/>
                <a:cs typeface="+mn-cs"/>
              </a:rPr>
              <a:t>TSH</a:t>
            </a:r>
            <a:r>
              <a:rPr lang="sl-SI" sz="3200" b="1" dirty="0">
                <a:solidFill>
                  <a:schemeClr val="tx2"/>
                </a:solidFill>
                <a:latin typeface="+mn-lt"/>
                <a:cs typeface="+mn-cs"/>
              </a:rPr>
              <a:t> </a:t>
            </a:r>
            <a:r>
              <a:rPr lang="en-US" sz="3200" b="1" dirty="0" err="1">
                <a:solidFill>
                  <a:schemeClr val="tx2"/>
                </a:solidFill>
                <a:latin typeface="+mn-lt"/>
                <a:cs typeface="+mn-cs"/>
              </a:rPr>
              <a:t>i</a:t>
            </a:r>
            <a:r>
              <a:rPr lang="sl-SI" sz="3200" b="1" dirty="0">
                <a:solidFill>
                  <a:schemeClr val="tx2"/>
                </a:solidFill>
                <a:latin typeface="+mn-lt"/>
                <a:cs typeface="+mn-cs"/>
              </a:rPr>
              <a:t>  </a:t>
            </a:r>
            <a:r>
              <a:rPr lang="en-US" sz="3200" dirty="0" err="1">
                <a:solidFill>
                  <a:schemeClr val="tx2"/>
                </a:solidFill>
                <a:latin typeface="+mn-lt"/>
                <a:cs typeface="+mn-cs"/>
              </a:rPr>
              <a:t>fT</a:t>
            </a:r>
            <a:r>
              <a:rPr lang="sl-SI" sz="3200" dirty="0">
                <a:solidFill>
                  <a:schemeClr val="tx2"/>
                </a:solidFill>
                <a:latin typeface="+mn-lt"/>
                <a:cs typeface="+mn-cs"/>
              </a:rPr>
              <a:t>4</a:t>
            </a:r>
            <a:r>
              <a:rPr lang="sl-SI" sz="3200" dirty="0">
                <a:latin typeface="+mn-lt"/>
                <a:cs typeface="+mn-cs"/>
              </a:rPr>
              <a:t> 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  <a:defRPr/>
            </a:pPr>
            <a:endParaRPr lang="sl-SI" sz="3200" dirty="0">
              <a:latin typeface="+mn-lt"/>
              <a:cs typeface="+mn-cs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  <a:defRPr/>
            </a:pPr>
            <a:endParaRPr lang="sl-SI" sz="3200" dirty="0">
              <a:latin typeface="+mn-lt"/>
              <a:cs typeface="+mn-cs"/>
            </a:endParaRPr>
          </a:p>
        </p:txBody>
      </p:sp>
      <p:graphicFrame>
        <p:nvGraphicFramePr>
          <p:cNvPr id="5" name="Group 4"/>
          <p:cNvGraphicFramePr>
            <a:graphicFrameLocks noGrp="1"/>
          </p:cNvGraphicFramePr>
          <p:nvPr/>
        </p:nvGraphicFramePr>
        <p:xfrm>
          <a:off x="179388" y="2636838"/>
          <a:ext cx="4537075" cy="2286000"/>
        </p:xfrm>
        <a:graphic>
          <a:graphicData uri="http://schemas.openxmlformats.org/drawingml/2006/table">
            <a:tbl>
              <a:tblPr/>
              <a:tblGrid>
                <a:gridCol w="4537075"/>
              </a:tblGrid>
              <a:tr h="74408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ТСХ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сниже</a:t>
                      </a:r>
                      <a:r>
                        <a:rPr kumimoji="0" lang="sl-SI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н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фТ4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повишен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4408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ТСХ </a:t>
                      </a: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сниже</a:t>
                      </a:r>
                      <a:r>
                        <a:rPr kumimoji="0" lang="sl-SI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н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фТ4 </a:t>
                      </a: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нормал</a:t>
                      </a:r>
                      <a:r>
                        <a:rPr kumimoji="0" lang="sl-SI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ан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4408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ТСХ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повишен</a:t>
                      </a:r>
                      <a:r>
                        <a:rPr kumimoji="0" lang="sl-SI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ил</a:t>
                      </a:r>
                      <a:r>
                        <a:rPr kumimoji="0" lang="sl-SI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и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нормал</a:t>
                      </a:r>
                      <a:r>
                        <a:rPr kumimoji="0" lang="sl-SI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а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н</a:t>
                      </a:r>
                      <a:endParaRPr kumimoji="0" lang="sl-SI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фТ4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повишен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3342" name="Group 30"/>
          <p:cNvGraphicFramePr>
            <a:graphicFrameLocks noGrp="1"/>
          </p:cNvGraphicFramePr>
          <p:nvPr/>
        </p:nvGraphicFramePr>
        <p:xfrm>
          <a:off x="4724400" y="2636838"/>
          <a:ext cx="4240213" cy="2304256"/>
        </p:xfrm>
        <a:graphic>
          <a:graphicData uri="http://schemas.openxmlformats.org/drawingml/2006/table">
            <a:tbl>
              <a:tblPr/>
              <a:tblGrid>
                <a:gridCol w="4240213"/>
              </a:tblGrid>
              <a:tr h="7526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6959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8200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8" name="Right Arrow 7"/>
          <p:cNvSpPr/>
          <p:nvPr/>
        </p:nvSpPr>
        <p:spPr>
          <a:xfrm>
            <a:off x="4356100" y="2925763"/>
            <a:ext cx="360363" cy="14287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" name="Right Arrow 8"/>
          <p:cNvSpPr/>
          <p:nvPr/>
        </p:nvSpPr>
        <p:spPr>
          <a:xfrm>
            <a:off x="4356100" y="3716338"/>
            <a:ext cx="360363" cy="14446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" name="Right Arrow 9"/>
          <p:cNvSpPr/>
          <p:nvPr/>
        </p:nvSpPr>
        <p:spPr>
          <a:xfrm>
            <a:off x="4356100" y="4437063"/>
            <a:ext cx="360363" cy="14446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285750" y="627063"/>
            <a:ext cx="8786813" cy="6469062"/>
          </a:xfrm>
          <a:prstGeom prst="rect">
            <a:avLst/>
          </a:prstGeom>
        </p:spPr>
        <p:txBody>
          <a:bodyPr>
            <a:spAutoFit/>
          </a:bodyPr>
          <a:lstStyle/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r>
              <a:rPr lang="en-US" sz="2800" dirty="0" err="1">
                <a:solidFill>
                  <a:prstClr val="black"/>
                </a:solidFill>
                <a:latin typeface="+mn-lt"/>
                <a:cs typeface="+mn-cs"/>
              </a:rPr>
              <a:t>Да</a:t>
            </a:r>
            <a:r>
              <a:rPr lang="en-US" sz="2800" dirty="0">
                <a:solidFill>
                  <a:prstClr val="black"/>
                </a:solidFill>
                <a:latin typeface="+mn-lt"/>
                <a:cs typeface="+mn-cs"/>
              </a:rPr>
              <a:t> </a:t>
            </a:r>
            <a:r>
              <a:rPr lang="en-US" sz="2800" dirty="0" err="1">
                <a:solidFill>
                  <a:prstClr val="black"/>
                </a:solidFill>
                <a:latin typeface="+mn-lt"/>
                <a:cs typeface="+mn-cs"/>
              </a:rPr>
              <a:t>ли</a:t>
            </a:r>
            <a:r>
              <a:rPr lang="en-US" sz="2800" dirty="0">
                <a:solidFill>
                  <a:prstClr val="black"/>
                </a:solidFill>
                <a:latin typeface="+mn-lt"/>
                <a:cs typeface="+mn-cs"/>
              </a:rPr>
              <a:t> </a:t>
            </a:r>
            <a:r>
              <a:rPr lang="en-US" sz="2800" dirty="0" err="1">
                <a:solidFill>
                  <a:prstClr val="black"/>
                </a:solidFill>
                <a:latin typeface="+mn-lt"/>
                <a:cs typeface="+mn-cs"/>
              </a:rPr>
              <a:t>су</a:t>
            </a:r>
            <a:r>
              <a:rPr lang="en-US" sz="2800" dirty="0">
                <a:solidFill>
                  <a:prstClr val="black"/>
                </a:solidFill>
                <a:latin typeface="+mn-lt"/>
                <a:cs typeface="+mn-cs"/>
              </a:rPr>
              <a:t> </a:t>
            </a:r>
            <a:r>
              <a:rPr lang="en-US" sz="2800" dirty="0" err="1">
                <a:solidFill>
                  <a:prstClr val="black"/>
                </a:solidFill>
                <a:latin typeface="+mn-lt"/>
                <a:cs typeface="+mn-cs"/>
              </a:rPr>
              <a:t>хипертиреоза-тиреотоксикоза</a:t>
            </a:r>
            <a:r>
              <a:rPr lang="en-US" sz="2800" dirty="0">
                <a:solidFill>
                  <a:prstClr val="black"/>
                </a:solidFill>
                <a:latin typeface="+mn-lt"/>
                <a:cs typeface="+mn-cs"/>
              </a:rPr>
              <a:t> </a:t>
            </a:r>
            <a:r>
              <a:rPr lang="en-US" sz="2800" dirty="0" err="1">
                <a:solidFill>
                  <a:prstClr val="black"/>
                </a:solidFill>
                <a:latin typeface="+mn-lt"/>
                <a:cs typeface="+mn-cs"/>
              </a:rPr>
              <a:t>синоними</a:t>
            </a:r>
            <a:r>
              <a:rPr lang="en-US" sz="2800" dirty="0">
                <a:solidFill>
                  <a:prstClr val="black"/>
                </a:solidFill>
                <a:latin typeface="+mn-lt"/>
                <a:cs typeface="+mn-cs"/>
              </a:rPr>
              <a:t>? </a:t>
            </a:r>
            <a:r>
              <a:rPr lang="en-US" sz="2800" dirty="0" err="1">
                <a:solidFill>
                  <a:prstClr val="black"/>
                </a:solidFill>
                <a:latin typeface="+mn-lt"/>
                <a:cs typeface="+mn-cs"/>
              </a:rPr>
              <a:t>Објасните</a:t>
            </a:r>
            <a:r>
              <a:rPr lang="en-US" sz="2800" dirty="0">
                <a:solidFill>
                  <a:prstClr val="black"/>
                </a:solidFill>
                <a:latin typeface="+mn-lt"/>
                <a:cs typeface="+mn-cs"/>
              </a:rPr>
              <a:t> </a:t>
            </a:r>
            <a:r>
              <a:rPr lang="en-US" sz="2800" dirty="0" err="1">
                <a:solidFill>
                  <a:prstClr val="black"/>
                </a:solidFill>
                <a:latin typeface="+mn-lt"/>
                <a:cs typeface="+mn-cs"/>
              </a:rPr>
              <a:t>наведене</a:t>
            </a:r>
            <a:r>
              <a:rPr lang="en-US" sz="2800" dirty="0">
                <a:solidFill>
                  <a:prstClr val="black"/>
                </a:solidFill>
                <a:latin typeface="+mn-lt"/>
                <a:cs typeface="+mn-cs"/>
              </a:rPr>
              <a:t> </a:t>
            </a:r>
            <a:r>
              <a:rPr lang="en-US" sz="2800" dirty="0" err="1">
                <a:solidFill>
                  <a:prstClr val="black"/>
                </a:solidFill>
                <a:latin typeface="+mn-lt"/>
                <a:cs typeface="+mn-cs"/>
              </a:rPr>
              <a:t>појмове</a:t>
            </a:r>
            <a:r>
              <a:rPr lang="en-US" sz="2800" dirty="0">
                <a:solidFill>
                  <a:prstClr val="black"/>
                </a:solidFill>
                <a:latin typeface="+mn-lt"/>
                <a:cs typeface="+mn-cs"/>
              </a:rPr>
              <a:t>?</a:t>
            </a:r>
            <a:endParaRPr lang="sr-Latn-RS" sz="2800" dirty="0">
              <a:solidFill>
                <a:prstClr val="black"/>
              </a:solidFill>
              <a:latin typeface="+mn-lt"/>
              <a:cs typeface="+mn-cs"/>
            </a:endParaRPr>
          </a:p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r>
              <a:rPr lang="en-US" sz="2800" dirty="0" err="1">
                <a:latin typeface="+mn-lt"/>
              </a:rPr>
              <a:t>Поставите</a:t>
            </a:r>
            <a:r>
              <a:rPr lang="en-US" sz="2800" dirty="0">
                <a:latin typeface="+mn-lt"/>
              </a:rPr>
              <a:t> </a:t>
            </a:r>
            <a:r>
              <a:rPr lang="en-US" sz="2800" dirty="0" err="1">
                <a:latin typeface="+mn-lt"/>
              </a:rPr>
              <a:t>одговарајућу</a:t>
            </a:r>
            <a:r>
              <a:rPr lang="en-US" sz="2800" dirty="0">
                <a:latin typeface="+mn-lt"/>
              </a:rPr>
              <a:t> </a:t>
            </a:r>
            <a:r>
              <a:rPr lang="en-US" sz="2800" dirty="0" err="1">
                <a:latin typeface="+mn-lt"/>
              </a:rPr>
              <a:t>дијагнозу</a:t>
            </a:r>
            <a:r>
              <a:rPr lang="en-US" sz="2800" dirty="0">
                <a:latin typeface="+mn-lt"/>
              </a:rPr>
              <a:t>?</a:t>
            </a:r>
            <a:r>
              <a:rPr lang="sr-Latn-CS" sz="2800" dirty="0">
                <a:solidFill>
                  <a:srgbClr val="FFFF00"/>
                </a:solidFill>
                <a:latin typeface="+mn-lt"/>
                <a:cs typeface="Times New Roman" pitchFamily="18" charset="0"/>
              </a:rPr>
              <a:t> </a:t>
            </a:r>
          </a:p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endParaRPr lang="sr-Latn-CS" sz="2800" dirty="0">
              <a:solidFill>
                <a:srgbClr val="FFFF00"/>
              </a:solidFill>
              <a:latin typeface="+mn-lt"/>
              <a:cs typeface="Times New Roman" pitchFamily="18" charset="0"/>
            </a:endParaRPr>
          </a:p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endParaRPr lang="sr-Latn-CS" sz="2800" dirty="0">
              <a:solidFill>
                <a:srgbClr val="FFFF00"/>
              </a:solidFill>
              <a:latin typeface="+mn-lt"/>
              <a:cs typeface="Times New Roman" pitchFamily="18" charset="0"/>
            </a:endParaRPr>
          </a:p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endParaRPr lang="sr-Latn-CS" sz="2800" dirty="0">
              <a:solidFill>
                <a:srgbClr val="FFFF00"/>
              </a:solidFill>
              <a:latin typeface="+mn-lt"/>
              <a:cs typeface="Times New Roman" pitchFamily="18" charset="0"/>
            </a:endParaRPr>
          </a:p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endParaRPr lang="sr-Latn-CS" sz="2800" dirty="0">
              <a:solidFill>
                <a:srgbClr val="FFFF00"/>
              </a:solidFill>
              <a:latin typeface="+mn-lt"/>
              <a:cs typeface="Times New Roman" pitchFamily="18" charset="0"/>
            </a:endParaRPr>
          </a:p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endParaRPr lang="sr-Latn-CS" sz="2800" dirty="0">
              <a:solidFill>
                <a:srgbClr val="FFFF00"/>
              </a:solidFill>
              <a:latin typeface="+mn-lt"/>
              <a:cs typeface="Times New Roman" pitchFamily="18" charset="0"/>
            </a:endParaRPr>
          </a:p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endParaRPr lang="sr-Latn-CS" sz="2800" dirty="0">
              <a:solidFill>
                <a:srgbClr val="FFFF00"/>
              </a:solidFill>
              <a:latin typeface="+mn-lt"/>
              <a:cs typeface="Times New Roman" pitchFamily="18" charset="0"/>
            </a:endParaRPr>
          </a:p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r>
              <a:rPr lang="sr-Cyrl-RS" sz="2800" dirty="0">
                <a:solidFill>
                  <a:prstClr val="black"/>
                </a:solidFill>
                <a:latin typeface="+mn-lt"/>
              </a:rPr>
              <a:t>Познавајући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патофизиолошки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основ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болести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и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механизам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акумулације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радиофармацеутика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,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какав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сцинтиграфски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налаз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можемо</a:t>
            </a:r>
            <a:r>
              <a:rPr lang="sr-Latn-RS" sz="2800" dirty="0">
                <a:solidFill>
                  <a:prstClr val="black"/>
                </a:solidFill>
                <a:latin typeface="+mn-lt"/>
              </a:rPr>
              <a:t> </a:t>
            </a:r>
            <a:r>
              <a:rPr lang="sr-Cyrl-RS" sz="2800" dirty="0">
                <a:solidFill>
                  <a:prstClr val="black"/>
                </a:solidFill>
                <a:latin typeface="+mn-lt"/>
              </a:rPr>
              <a:t>очекивати</a:t>
            </a:r>
            <a:r>
              <a:rPr lang="en-US" sz="2800" dirty="0">
                <a:solidFill>
                  <a:prstClr val="black"/>
                </a:solidFill>
                <a:latin typeface="+mn-lt"/>
              </a:rPr>
              <a:t>?</a:t>
            </a:r>
            <a:r>
              <a:rPr lang="sr-Latn-CS" sz="2800" dirty="0">
                <a:solidFill>
                  <a:srgbClr val="FFFF00"/>
                </a:solidFill>
                <a:latin typeface="+mn-lt"/>
                <a:cs typeface="Times New Roman" pitchFamily="18" charset="0"/>
              </a:rPr>
              <a:t> </a:t>
            </a:r>
          </a:p>
          <a:p>
            <a:pPr marL="514350" indent="-514350" eaLnBrk="0" hangingPunct="0">
              <a:spcBef>
                <a:spcPct val="20000"/>
              </a:spcBef>
              <a:buFont typeface="+mj-lt"/>
              <a:buAutoNum type="arabicPeriod"/>
              <a:defRPr/>
            </a:pPr>
            <a:endParaRPr lang="sr-Latn-CS" sz="2800" dirty="0">
              <a:solidFill>
                <a:srgbClr val="FFFF00"/>
              </a:solidFill>
              <a:latin typeface="+mn-lt"/>
              <a:cs typeface="Times New Roman" pitchFamily="18" charset="0"/>
            </a:endParaRPr>
          </a:p>
        </p:txBody>
      </p:sp>
      <p:sp>
        <p:nvSpPr>
          <p:cNvPr id="7195" name="Title 1"/>
          <p:cNvSpPr>
            <a:spLocks noGrp="1"/>
          </p:cNvSpPr>
          <p:nvPr>
            <p:ph type="title"/>
          </p:nvPr>
        </p:nvSpPr>
        <p:spPr>
          <a:xfrm>
            <a:off x="468313" y="0"/>
            <a:ext cx="8229600" cy="633413"/>
          </a:xfrm>
        </p:spPr>
        <p:txBody>
          <a:bodyPr/>
          <a:lstStyle/>
          <a:p>
            <a:r>
              <a:rPr lang="en-US" smtClean="0"/>
              <a:t>Питања?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33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33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133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>
          <a:xfrm>
            <a:off x="457200" y="-26988"/>
            <a:ext cx="8229600" cy="1143001"/>
          </a:xfrm>
        </p:spPr>
        <p:txBody>
          <a:bodyPr/>
          <a:lstStyle/>
          <a:p>
            <a:pPr eaLnBrk="1" hangingPunct="1"/>
            <a:r>
              <a:rPr lang="en-US" smtClean="0"/>
              <a:t>Случај</a:t>
            </a:r>
            <a:r>
              <a:rPr lang="sr-Latn-CS" smtClean="0"/>
              <a:t> 3</a:t>
            </a:r>
            <a:endParaRPr lang="en-US" sz="2400" smtClean="0"/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184775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smtClean="0"/>
              <a:t>Пацијенткиња стара 38</a:t>
            </a:r>
            <a:r>
              <a:rPr lang="sr-Latn-CS" smtClean="0"/>
              <a:t> </a:t>
            </a:r>
            <a:r>
              <a:rPr lang="en-US" smtClean="0"/>
              <a:t>год</a:t>
            </a:r>
            <a:r>
              <a:rPr lang="sr-Latn-CS" smtClean="0"/>
              <a:t>. </a:t>
            </a:r>
            <a:r>
              <a:rPr lang="en-US" smtClean="0"/>
              <a:t>долази</a:t>
            </a:r>
            <a:r>
              <a:rPr lang="sr-Latn-CS" smtClean="0"/>
              <a:t> </a:t>
            </a:r>
            <a:r>
              <a:rPr lang="en-US" smtClean="0"/>
              <a:t>код</a:t>
            </a:r>
            <a:r>
              <a:rPr lang="sr-Latn-CS" smtClean="0"/>
              <a:t> </a:t>
            </a:r>
            <a:r>
              <a:rPr lang="en-US" smtClean="0"/>
              <a:t>лекара</a:t>
            </a:r>
            <a:r>
              <a:rPr lang="sr-Latn-CS" smtClean="0"/>
              <a:t> </a:t>
            </a:r>
            <a:r>
              <a:rPr lang="en-US" smtClean="0"/>
              <a:t>због</a:t>
            </a:r>
            <a:r>
              <a:rPr lang="sr-Latn-CS" smtClean="0"/>
              <a:t> </a:t>
            </a:r>
            <a:r>
              <a:rPr lang="en-US" smtClean="0"/>
              <a:t>следећих</a:t>
            </a:r>
            <a:r>
              <a:rPr lang="sr-Latn-CS" smtClean="0"/>
              <a:t> </a:t>
            </a:r>
            <a:r>
              <a:rPr lang="en-US" smtClean="0"/>
              <a:t>симптома</a:t>
            </a:r>
            <a:r>
              <a:rPr lang="sr-Latn-CS" smtClean="0"/>
              <a:t>:</a:t>
            </a:r>
          </a:p>
          <a:p>
            <a:pPr eaLnBrk="1" hangingPunct="1"/>
            <a:r>
              <a:rPr lang="en-US" sz="2400" smtClean="0"/>
              <a:t>изразитог</a:t>
            </a:r>
            <a:r>
              <a:rPr lang="sr-Latn-CS" sz="2400" smtClean="0"/>
              <a:t> </a:t>
            </a:r>
            <a:r>
              <a:rPr lang="en-US" sz="2400" smtClean="0"/>
              <a:t>бола</a:t>
            </a:r>
            <a:r>
              <a:rPr lang="sr-Latn-CS" sz="2400" smtClean="0"/>
              <a:t> </a:t>
            </a:r>
            <a:r>
              <a:rPr lang="en-US" sz="2400" smtClean="0"/>
              <a:t>у</a:t>
            </a:r>
            <a:r>
              <a:rPr lang="sr-Latn-CS" sz="2400" smtClean="0"/>
              <a:t> </a:t>
            </a:r>
            <a:r>
              <a:rPr lang="en-US" sz="2400" smtClean="0"/>
              <a:t>пределу</a:t>
            </a:r>
            <a:r>
              <a:rPr lang="sr-Latn-CS" sz="2400" smtClean="0"/>
              <a:t> </a:t>
            </a:r>
            <a:r>
              <a:rPr lang="en-US" sz="2400" smtClean="0"/>
              <a:t>предње</a:t>
            </a:r>
            <a:r>
              <a:rPr lang="sr-Latn-CS" sz="2400" smtClean="0"/>
              <a:t> </a:t>
            </a:r>
            <a:r>
              <a:rPr lang="en-US" sz="2400" smtClean="0"/>
              <a:t>стране</a:t>
            </a:r>
            <a:r>
              <a:rPr lang="sr-Latn-CS" sz="2400" smtClean="0"/>
              <a:t> </a:t>
            </a:r>
            <a:r>
              <a:rPr lang="en-US" sz="2400" smtClean="0"/>
              <a:t>врата</a:t>
            </a:r>
            <a:r>
              <a:rPr lang="sr-Latn-CS" sz="2400" smtClean="0"/>
              <a:t> 5-6 </a:t>
            </a:r>
            <a:r>
              <a:rPr lang="en-US" sz="2400" smtClean="0"/>
              <a:t>дана</a:t>
            </a:r>
            <a:r>
              <a:rPr lang="sr-Latn-CS" sz="2400" smtClean="0"/>
              <a:t> </a:t>
            </a:r>
            <a:r>
              <a:rPr lang="en-US" sz="2400" smtClean="0"/>
              <a:t>уназад</a:t>
            </a:r>
            <a:r>
              <a:rPr lang="sr-Latn-CS" sz="2400" smtClean="0"/>
              <a:t>, </a:t>
            </a:r>
            <a:r>
              <a:rPr lang="en-US" sz="2400" smtClean="0"/>
              <a:t>који</a:t>
            </a:r>
            <a:r>
              <a:rPr lang="sr-Latn-CS" sz="2400" smtClean="0"/>
              <a:t> </a:t>
            </a:r>
            <a:r>
              <a:rPr lang="en-US" sz="2400" smtClean="0"/>
              <a:t>је</a:t>
            </a:r>
            <a:r>
              <a:rPr lang="sr-Latn-CS" sz="2400" smtClean="0"/>
              <a:t> </a:t>
            </a:r>
            <a:r>
              <a:rPr lang="en-US" sz="2400" smtClean="0"/>
              <a:t>болан</a:t>
            </a:r>
            <a:r>
              <a:rPr lang="sr-Latn-CS" sz="2400" smtClean="0"/>
              <a:t> </a:t>
            </a:r>
            <a:r>
              <a:rPr lang="en-US" sz="2400" smtClean="0"/>
              <a:t>на</a:t>
            </a:r>
            <a:r>
              <a:rPr lang="sr-Latn-CS" sz="2400" smtClean="0"/>
              <a:t> </a:t>
            </a:r>
            <a:r>
              <a:rPr lang="en-US" sz="2400" smtClean="0"/>
              <a:t>покрете</a:t>
            </a:r>
            <a:r>
              <a:rPr lang="sr-Latn-CS" sz="2400" smtClean="0"/>
              <a:t>, </a:t>
            </a:r>
            <a:r>
              <a:rPr lang="en-US" sz="2400" smtClean="0"/>
              <a:t>наводи појаву</a:t>
            </a:r>
            <a:r>
              <a:rPr lang="sr-Latn-CS" sz="2400" smtClean="0"/>
              <a:t> </a:t>
            </a:r>
            <a:r>
              <a:rPr lang="en-US" sz="2400" smtClean="0"/>
              <a:t>нетолеранције</a:t>
            </a:r>
            <a:r>
              <a:rPr lang="sr-Latn-CS" sz="2400" smtClean="0"/>
              <a:t> </a:t>
            </a:r>
            <a:r>
              <a:rPr lang="en-US" sz="2400" smtClean="0"/>
              <a:t>топлоте</a:t>
            </a:r>
            <a:r>
              <a:rPr lang="sr-Latn-CS" sz="2400" smtClean="0"/>
              <a:t>, </a:t>
            </a:r>
            <a:r>
              <a:rPr lang="en-US" sz="2400" smtClean="0"/>
              <a:t>тремора</a:t>
            </a:r>
            <a:r>
              <a:rPr lang="sr-Latn-CS" sz="2400" smtClean="0"/>
              <a:t> </a:t>
            </a:r>
            <a:r>
              <a:rPr lang="en-US" sz="2400" smtClean="0"/>
              <a:t>руку</a:t>
            </a:r>
            <a:r>
              <a:rPr lang="sr-Latn-CS" sz="2400" smtClean="0"/>
              <a:t>, </a:t>
            </a:r>
            <a:r>
              <a:rPr lang="en-US" sz="2400" smtClean="0"/>
              <a:t>нервозе</a:t>
            </a:r>
            <a:r>
              <a:rPr lang="sr-Latn-CS" sz="2400" smtClean="0"/>
              <a:t>, </a:t>
            </a:r>
            <a:r>
              <a:rPr lang="en-US" sz="2400" smtClean="0"/>
              <a:t>повишене</a:t>
            </a:r>
            <a:r>
              <a:rPr lang="sr-Latn-CS" sz="2400" smtClean="0"/>
              <a:t> </a:t>
            </a:r>
            <a:r>
              <a:rPr lang="en-US" sz="2400" smtClean="0"/>
              <a:t>температуре</a:t>
            </a:r>
            <a:r>
              <a:rPr lang="sr-Latn-CS" sz="2400" smtClean="0"/>
              <a:t> 37-38 </a:t>
            </a:r>
            <a:r>
              <a:rPr lang="en-US" sz="2400" smtClean="0"/>
              <a:t>C</a:t>
            </a:r>
            <a:r>
              <a:rPr lang="sr-Latn-CS" sz="2400" smtClean="0"/>
              <a:t>. </a:t>
            </a:r>
          </a:p>
          <a:p>
            <a:pPr eaLnBrk="1" hangingPunct="1"/>
            <a:r>
              <a:rPr lang="en-US" sz="2400" smtClean="0"/>
              <a:t>Даје</a:t>
            </a:r>
            <a:r>
              <a:rPr lang="sr-Latn-CS" sz="2400" smtClean="0"/>
              <a:t> </a:t>
            </a:r>
            <a:r>
              <a:rPr lang="en-US" sz="2400" smtClean="0"/>
              <a:t>анамнестички</a:t>
            </a:r>
            <a:r>
              <a:rPr lang="sr-Latn-CS" sz="2400" smtClean="0"/>
              <a:t> </a:t>
            </a:r>
            <a:r>
              <a:rPr lang="en-US" sz="2400" smtClean="0"/>
              <a:t>податак</a:t>
            </a:r>
            <a:r>
              <a:rPr lang="sr-Latn-CS" sz="2400" smtClean="0"/>
              <a:t>- </a:t>
            </a:r>
            <a:r>
              <a:rPr lang="en-US" sz="2400" smtClean="0"/>
              <a:t>вирусна</a:t>
            </a:r>
            <a:r>
              <a:rPr lang="sr-Latn-CS" sz="2400" smtClean="0"/>
              <a:t> </a:t>
            </a:r>
            <a:r>
              <a:rPr lang="en-US" sz="2400" smtClean="0"/>
              <a:t>инфекција</a:t>
            </a:r>
            <a:r>
              <a:rPr lang="sr-Latn-CS" sz="2400" smtClean="0"/>
              <a:t> </a:t>
            </a:r>
            <a:r>
              <a:rPr lang="en-US" sz="2400" smtClean="0"/>
              <a:t>горњег</a:t>
            </a:r>
            <a:r>
              <a:rPr lang="sr-Latn-CS" sz="2400" smtClean="0"/>
              <a:t> </a:t>
            </a:r>
            <a:r>
              <a:rPr lang="en-US" sz="2400" smtClean="0"/>
              <a:t>респираторног</a:t>
            </a:r>
            <a:r>
              <a:rPr lang="sr-Latn-CS" sz="2400" smtClean="0"/>
              <a:t> </a:t>
            </a:r>
            <a:r>
              <a:rPr lang="en-US" sz="2400" smtClean="0"/>
              <a:t>тракта</a:t>
            </a:r>
            <a:r>
              <a:rPr lang="sr-Latn-CS" sz="2400" smtClean="0"/>
              <a:t> </a:t>
            </a:r>
            <a:r>
              <a:rPr lang="en-US" sz="2400" smtClean="0"/>
              <a:t>од</a:t>
            </a:r>
            <a:r>
              <a:rPr lang="sr-Latn-CS" sz="2400" smtClean="0"/>
              <a:t> </a:t>
            </a:r>
            <a:r>
              <a:rPr lang="en-US" sz="2400" smtClean="0"/>
              <a:t>пре</a:t>
            </a:r>
            <a:r>
              <a:rPr lang="sr-Latn-CS" sz="2400" smtClean="0"/>
              <a:t> </a:t>
            </a:r>
            <a:r>
              <a:rPr lang="en-US" sz="2400" smtClean="0"/>
              <a:t>пар</a:t>
            </a:r>
            <a:r>
              <a:rPr lang="sr-Latn-CS" sz="2400" smtClean="0"/>
              <a:t> </a:t>
            </a:r>
            <a:r>
              <a:rPr lang="en-US" sz="2400" smtClean="0"/>
              <a:t>дана</a:t>
            </a:r>
            <a:r>
              <a:rPr lang="sr-Latn-CS" sz="2400" smtClean="0"/>
              <a:t>.</a:t>
            </a:r>
          </a:p>
          <a:p>
            <a:pPr eaLnBrk="1" hangingPunct="1">
              <a:buFont typeface="Arial" charset="0"/>
              <a:buNone/>
            </a:pPr>
            <a:r>
              <a:rPr lang="en-US" sz="2400" smtClean="0"/>
              <a:t>Лабораторијске</a:t>
            </a:r>
            <a:r>
              <a:rPr lang="sr-Latn-CS" sz="2400" smtClean="0"/>
              <a:t> </a:t>
            </a:r>
            <a:r>
              <a:rPr lang="en-US" sz="2400" smtClean="0"/>
              <a:t>анализе</a:t>
            </a:r>
            <a:r>
              <a:rPr lang="sr-Latn-CS" sz="2400" smtClean="0"/>
              <a:t>:</a:t>
            </a:r>
          </a:p>
          <a:p>
            <a:pPr eaLnBrk="1" hangingPunct="1"/>
            <a:r>
              <a:rPr lang="en-US" sz="2400" smtClean="0"/>
              <a:t>SE</a:t>
            </a:r>
            <a:r>
              <a:rPr lang="sr-Latn-CS" sz="2400" smtClean="0"/>
              <a:t>, </a:t>
            </a:r>
            <a:r>
              <a:rPr lang="en-US" sz="2400" smtClean="0"/>
              <a:t>CRP</a:t>
            </a:r>
            <a:r>
              <a:rPr lang="sr-Latn-CS" sz="2400" smtClean="0"/>
              <a:t> </a:t>
            </a:r>
            <a:r>
              <a:rPr lang="en-US" sz="2400" smtClean="0"/>
              <a:t>повишени</a:t>
            </a:r>
            <a:endParaRPr lang="sr-Latn-CS" sz="2400" smtClean="0"/>
          </a:p>
          <a:p>
            <a:pPr eaLnBrk="1" hangingPunct="1"/>
            <a:r>
              <a:rPr lang="en-US" sz="2400" smtClean="0"/>
              <a:t>TSH нижи</a:t>
            </a:r>
            <a:r>
              <a:rPr lang="sr-Latn-CS" sz="2400" smtClean="0"/>
              <a:t> </a:t>
            </a:r>
            <a:r>
              <a:rPr lang="en-US" sz="2400" smtClean="0"/>
              <a:t>od 0.1 mIU/ml.</a:t>
            </a:r>
            <a:r>
              <a:rPr lang="sr-Latn-CS" sz="2400" smtClean="0"/>
              <a:t> (0.3-5.5)</a:t>
            </a:r>
          </a:p>
          <a:p>
            <a:pPr eaLnBrk="1" hangingPunct="1"/>
            <a:r>
              <a:rPr lang="en-US" sz="2400" smtClean="0"/>
              <a:t>fT</a:t>
            </a:r>
            <a:r>
              <a:rPr lang="sr-Latn-CS" sz="2400" smtClean="0"/>
              <a:t>4 18</a:t>
            </a:r>
            <a:r>
              <a:rPr lang="en-US" sz="2400" smtClean="0"/>
              <a:t>pg</a:t>
            </a:r>
            <a:r>
              <a:rPr lang="sr-Latn-CS" sz="2400" smtClean="0"/>
              <a:t>/</a:t>
            </a:r>
            <a:r>
              <a:rPr lang="en-US" sz="2400" smtClean="0"/>
              <a:t>мl</a:t>
            </a:r>
            <a:r>
              <a:rPr lang="sr-Latn-CS" sz="2400" smtClean="0"/>
              <a:t> (7-18)</a:t>
            </a:r>
            <a:endParaRPr lang="en-US" smtClean="0"/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>
          <a:xfrm>
            <a:off x="468313" y="0"/>
            <a:ext cx="8229600" cy="633413"/>
          </a:xfrm>
        </p:spPr>
        <p:txBody>
          <a:bodyPr/>
          <a:lstStyle/>
          <a:p>
            <a:r>
              <a:rPr lang="en-US" smtClean="0"/>
              <a:t>Питања?</a:t>
            </a:r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>
          <a:xfrm>
            <a:off x="468313" y="620713"/>
            <a:ext cx="8505825" cy="5949950"/>
          </a:xfrm>
        </p:spPr>
        <p:txBody>
          <a:bodyPr/>
          <a:lstStyle/>
          <a:p>
            <a:pPr marL="514350" indent="-514350" algn="just">
              <a:buFont typeface="+mj-lt"/>
              <a:buAutoNum type="arabicPeriod"/>
              <a:defRPr/>
            </a:pPr>
            <a:r>
              <a:rPr lang="en-US" sz="2800" dirty="0" err="1" smtClean="0"/>
              <a:t>Поставите</a:t>
            </a:r>
            <a:r>
              <a:rPr lang="en-US" sz="2800" dirty="0" smtClean="0"/>
              <a:t> </a:t>
            </a:r>
            <a:r>
              <a:rPr lang="en-US" sz="2800" dirty="0" err="1" smtClean="0"/>
              <a:t>одговарајућу</a:t>
            </a:r>
            <a:r>
              <a:rPr lang="en-US" sz="2800" dirty="0" smtClean="0"/>
              <a:t> </a:t>
            </a:r>
            <a:r>
              <a:rPr lang="en-US" sz="2800" dirty="0" err="1" smtClean="0"/>
              <a:t>дијагнозу</a:t>
            </a:r>
            <a:r>
              <a:rPr lang="en-US" sz="2800" dirty="0" smtClean="0"/>
              <a:t>?</a:t>
            </a:r>
            <a:r>
              <a:rPr lang="sr-Latn-CS" sz="2800" dirty="0" smtClean="0">
                <a:solidFill>
                  <a:srgbClr val="FFFF00"/>
                </a:solidFill>
                <a:cs typeface="Times New Roman" pitchFamily="18" charset="0"/>
              </a:rPr>
              <a:t> </a:t>
            </a:r>
          </a:p>
          <a:p>
            <a:pPr algn="just">
              <a:defRPr/>
            </a:pPr>
            <a:endParaRPr lang="sr-Latn-CS" sz="2800" dirty="0" smtClean="0">
              <a:solidFill>
                <a:srgbClr val="FFFF00"/>
              </a:solidFill>
              <a:cs typeface="Times New Roman" pitchFamily="18" charset="0"/>
            </a:endParaRPr>
          </a:p>
          <a:p>
            <a:pPr algn="just">
              <a:defRPr/>
            </a:pPr>
            <a:endParaRPr lang="en-US" sz="1800" dirty="0" smtClean="0">
              <a:solidFill>
                <a:srgbClr val="FF0000"/>
              </a:solidFill>
            </a:endParaRPr>
          </a:p>
          <a:p>
            <a:pPr algn="just">
              <a:buFont typeface="Arial" charset="0"/>
              <a:buNone/>
              <a:defRPr/>
            </a:pPr>
            <a:r>
              <a:rPr lang="en-US" sz="1800" dirty="0" smtClean="0">
                <a:solidFill>
                  <a:srgbClr val="FF0000"/>
                </a:solidFill>
              </a:rPr>
              <a:t/>
            </a:r>
            <a:br>
              <a:rPr lang="en-US" sz="1800" dirty="0" smtClean="0">
                <a:solidFill>
                  <a:srgbClr val="FF0000"/>
                </a:solidFill>
              </a:rPr>
            </a:br>
            <a:r>
              <a:rPr lang="en-US" sz="1800" dirty="0" smtClean="0"/>
              <a:t/>
            </a:r>
            <a:br>
              <a:rPr lang="en-US" sz="1800" dirty="0" smtClean="0"/>
            </a:br>
            <a:endParaRPr lang="en-US" sz="2800" dirty="0" smtClean="0"/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760413" y="1196975"/>
            <a:ext cx="7772400" cy="503238"/>
          </a:xfrm>
          <a:prstGeom prst="rect">
            <a:avLst/>
          </a:prstGeom>
          <a:solidFill>
            <a:srgbClr val="FFCC00">
              <a:alpha val="54901"/>
            </a:srgb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/>
          <a:lstStyle/>
          <a:p>
            <a:pPr marL="342900" indent="-342900" algn="ctr">
              <a:spcBef>
                <a:spcPct val="20000"/>
              </a:spcBef>
              <a:defRPr/>
            </a:pPr>
            <a:r>
              <a:rPr lang="sl-SI" sz="3200" b="1" dirty="0">
                <a:solidFill>
                  <a:schemeClr val="tx2"/>
                </a:solidFill>
                <a:latin typeface="+mn-lt"/>
                <a:cs typeface="+mn-cs"/>
              </a:rPr>
              <a:t>TSH i  </a:t>
            </a:r>
            <a:r>
              <a:rPr lang="sl-SI" sz="3200" dirty="0">
                <a:solidFill>
                  <a:schemeClr val="tx2"/>
                </a:solidFill>
                <a:latin typeface="+mn-lt"/>
                <a:cs typeface="+mn-cs"/>
              </a:rPr>
              <a:t>fT4</a:t>
            </a:r>
            <a:r>
              <a:rPr lang="sl-SI" sz="3200" dirty="0">
                <a:latin typeface="+mn-lt"/>
                <a:cs typeface="+mn-cs"/>
              </a:rPr>
              <a:t> 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  <a:defRPr/>
            </a:pPr>
            <a:endParaRPr lang="sl-SI" sz="3200" dirty="0">
              <a:latin typeface="+mn-lt"/>
              <a:cs typeface="+mn-cs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  <a:defRPr/>
            </a:pPr>
            <a:endParaRPr lang="sl-SI" sz="3200" dirty="0">
              <a:latin typeface="+mn-lt"/>
              <a:cs typeface="+mn-cs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  <a:defRPr/>
            </a:pPr>
            <a:endParaRPr lang="sl-SI" sz="3200" dirty="0">
              <a:latin typeface="+mn-lt"/>
              <a:cs typeface="+mn-cs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  <a:defRPr/>
            </a:pPr>
            <a:endParaRPr lang="sl-SI" sz="3200" dirty="0">
              <a:latin typeface="+mn-lt"/>
              <a:cs typeface="+mn-cs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  <a:defRPr/>
            </a:pPr>
            <a:endParaRPr lang="sl-SI" sz="3200" dirty="0">
              <a:latin typeface="+mn-lt"/>
              <a:cs typeface="+mn-cs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  <a:defRPr/>
            </a:pPr>
            <a:endParaRPr lang="sl-SI" sz="3200" dirty="0">
              <a:latin typeface="+mn-lt"/>
              <a:cs typeface="+mn-cs"/>
            </a:endParaRP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  <a:defRPr/>
            </a:pPr>
            <a:endParaRPr lang="sl-SI" sz="3200" dirty="0">
              <a:latin typeface="+mn-lt"/>
              <a:cs typeface="+mn-cs"/>
            </a:endParaRPr>
          </a:p>
        </p:txBody>
      </p:sp>
      <p:graphicFrame>
        <p:nvGraphicFramePr>
          <p:cNvPr id="5" name="Group 4"/>
          <p:cNvGraphicFramePr>
            <a:graphicFrameLocks noGrp="1"/>
          </p:cNvGraphicFramePr>
          <p:nvPr/>
        </p:nvGraphicFramePr>
        <p:xfrm>
          <a:off x="179388" y="1993900"/>
          <a:ext cx="4536504" cy="3232797"/>
        </p:xfrm>
        <a:graphic>
          <a:graphicData uri="http://schemas.openxmlformats.org/drawingml/2006/table">
            <a:tbl>
              <a:tblPr/>
              <a:tblGrid>
                <a:gridCol w="4536504"/>
              </a:tblGrid>
              <a:tr h="10782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TSH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повишен</a:t>
                      </a:r>
                      <a:endParaRPr kumimoji="0" lang="sl-SI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fT4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снижен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633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TSH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повишен</a:t>
                      </a:r>
                      <a:endParaRPr kumimoji="0" lang="sl-SI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fT4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нормалан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822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TSH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снижен</a:t>
                      </a: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или</a:t>
                      </a: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нормалан</a:t>
                      </a:r>
                      <a:endParaRPr kumimoji="0" lang="sl-SI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fT4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снижен</a:t>
                      </a: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или</a:t>
                      </a: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ниско</a:t>
                      </a: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-</a:t>
                      </a:r>
                      <a:r>
                        <a:rPr kumimoji="0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нормала</a:t>
                      </a:r>
                      <a:r>
                        <a:rPr kumimoji="0" lang="sl-SI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n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6" name="Text Box 18"/>
          <p:cNvSpPr txBox="1">
            <a:spLocks noChangeArrowheads="1"/>
          </p:cNvSpPr>
          <p:nvPr/>
        </p:nvSpPr>
        <p:spPr bwMode="auto">
          <a:xfrm>
            <a:off x="684213" y="5516563"/>
            <a:ext cx="7316787" cy="83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2400"/>
              <a:t>TSH</a:t>
            </a:r>
            <a:r>
              <a:rPr lang="sl-SI" sz="2400"/>
              <a:t> </a:t>
            </a:r>
            <a:r>
              <a:rPr lang="en-US" sz="2400"/>
              <a:t>умерено</a:t>
            </a:r>
            <a:r>
              <a:rPr lang="sl-SI" sz="2400"/>
              <a:t> </a:t>
            </a:r>
            <a:r>
              <a:rPr lang="en-US" sz="2400"/>
              <a:t>повишен</a:t>
            </a:r>
            <a:r>
              <a:rPr lang="sl-SI" sz="2400"/>
              <a:t>, </a:t>
            </a:r>
            <a:r>
              <a:rPr lang="en-US" sz="2400"/>
              <a:t>fT</a:t>
            </a:r>
            <a:r>
              <a:rPr lang="sl-SI" sz="2400"/>
              <a:t>4 </a:t>
            </a:r>
            <a:r>
              <a:rPr lang="en-US" sz="2400"/>
              <a:t>повишен</a:t>
            </a:r>
            <a:endParaRPr lang="sl-SI" sz="2400"/>
          </a:p>
          <a:p>
            <a:pPr algn="ctr"/>
            <a:r>
              <a:rPr lang="sl-SI" sz="2400"/>
              <a:t> </a:t>
            </a:r>
            <a:endParaRPr lang="en-US" sz="2400"/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4724400" y="1989138"/>
          <a:ext cx="4240088" cy="3240359"/>
        </p:xfrm>
        <a:graphic>
          <a:graphicData uri="http://schemas.openxmlformats.org/drawingml/2006/table">
            <a:tbl>
              <a:tblPr/>
              <a:tblGrid>
                <a:gridCol w="4240088"/>
              </a:tblGrid>
              <a:tr h="105874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8198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996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8" name="Right Arrow 7"/>
          <p:cNvSpPr/>
          <p:nvPr/>
        </p:nvSpPr>
        <p:spPr>
          <a:xfrm>
            <a:off x="4356100" y="2420938"/>
            <a:ext cx="360363" cy="4318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" name="Right Arrow 8"/>
          <p:cNvSpPr/>
          <p:nvPr/>
        </p:nvSpPr>
        <p:spPr>
          <a:xfrm>
            <a:off x="4356100" y="3429000"/>
            <a:ext cx="360363" cy="4318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" name="Right Arrow 9"/>
          <p:cNvSpPr/>
          <p:nvPr/>
        </p:nvSpPr>
        <p:spPr>
          <a:xfrm>
            <a:off x="4356100" y="4437063"/>
            <a:ext cx="360363" cy="4318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" name="Right Arrow 10"/>
          <p:cNvSpPr/>
          <p:nvPr/>
        </p:nvSpPr>
        <p:spPr>
          <a:xfrm rot="5400000">
            <a:off x="4329907" y="5925344"/>
            <a:ext cx="360362" cy="4318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11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 txBox="1">
            <a:spLocks/>
          </p:cNvSpPr>
          <p:nvPr/>
        </p:nvSpPr>
        <p:spPr bwMode="auto">
          <a:xfrm>
            <a:off x="468313" y="0"/>
            <a:ext cx="8229600" cy="633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 eaLnBrk="0" hangingPunct="0">
              <a:defRPr/>
            </a:pPr>
            <a:r>
              <a:rPr lang="x-none" sz="4400">
                <a:latin typeface="+mj-lt"/>
                <a:ea typeface="+mj-ea"/>
                <a:cs typeface="+mj-cs"/>
              </a:rPr>
              <a:t>Питања?</a:t>
            </a:r>
            <a:endParaRPr lang="en-US" sz="4400" dirty="0">
              <a:latin typeface="+mj-lt"/>
              <a:ea typeface="+mj-ea"/>
              <a:cs typeface="+mj-cs"/>
            </a:endParaRPr>
          </a:p>
        </p:txBody>
      </p:sp>
      <p:sp>
        <p:nvSpPr>
          <p:cNvPr id="10243" name="Content Placeholder 2"/>
          <p:cNvSpPr>
            <a:spLocks noGrp="1"/>
          </p:cNvSpPr>
          <p:nvPr>
            <p:ph idx="1"/>
          </p:nvPr>
        </p:nvSpPr>
        <p:spPr>
          <a:xfrm>
            <a:off x="214313" y="642938"/>
            <a:ext cx="8748712" cy="5949950"/>
          </a:xfrm>
        </p:spPr>
        <p:txBody>
          <a:bodyPr/>
          <a:lstStyle/>
          <a:p>
            <a:pPr marL="514350" indent="-514350">
              <a:buFont typeface="+mj-lt"/>
              <a:buAutoNum type="arabicPeriod" startAt="2"/>
              <a:defRPr/>
            </a:pPr>
            <a:r>
              <a:rPr lang="en-US" sz="2800" dirty="0" err="1" smtClean="0"/>
              <a:t>На</a:t>
            </a:r>
            <a:r>
              <a:rPr lang="en-US" sz="2800" dirty="0" smtClean="0"/>
              <a:t> </a:t>
            </a:r>
            <a:r>
              <a:rPr lang="en-US" sz="2800" dirty="0" err="1" smtClean="0"/>
              <a:t>које</a:t>
            </a:r>
            <a:r>
              <a:rPr lang="en-US" sz="2800" dirty="0" smtClean="0"/>
              <a:t> </a:t>
            </a:r>
            <a:r>
              <a:rPr lang="en-US" sz="2800" dirty="0" err="1" smtClean="0"/>
              <a:t>обољење</a:t>
            </a:r>
            <a:r>
              <a:rPr lang="en-US" sz="2800" dirty="0" smtClean="0"/>
              <a:t> </a:t>
            </a:r>
            <a:r>
              <a:rPr lang="en-US" sz="2800" dirty="0" err="1" smtClean="0"/>
              <a:t>сумњате</a:t>
            </a:r>
            <a:r>
              <a:rPr lang="en-US" sz="2800" dirty="0" smtClean="0"/>
              <a:t> и </a:t>
            </a:r>
            <a:r>
              <a:rPr lang="en-US" sz="2800" dirty="0" err="1" smtClean="0"/>
              <a:t>које</a:t>
            </a:r>
            <a:r>
              <a:rPr lang="en-US" sz="2800" dirty="0" smtClean="0"/>
              <a:t> </a:t>
            </a:r>
            <a:r>
              <a:rPr lang="en-US" sz="2800" dirty="0" err="1" smtClean="0"/>
              <a:t>нуклеарно</a:t>
            </a:r>
            <a:r>
              <a:rPr lang="en-US" sz="2800" dirty="0" smtClean="0"/>
              <a:t> </a:t>
            </a:r>
            <a:r>
              <a:rPr lang="en-US" sz="2800" dirty="0" err="1" smtClean="0"/>
              <a:t>медицинско</a:t>
            </a:r>
            <a:r>
              <a:rPr lang="en-US" sz="2800" dirty="0" smtClean="0"/>
              <a:t> </a:t>
            </a:r>
            <a:r>
              <a:rPr lang="en-US" sz="2800" dirty="0" err="1" smtClean="0"/>
              <a:t>испитивање</a:t>
            </a:r>
            <a:r>
              <a:rPr lang="en-US" sz="2800" dirty="0" smtClean="0"/>
              <a:t> </a:t>
            </a:r>
            <a:r>
              <a:rPr lang="en-US" sz="2800" dirty="0" err="1" smtClean="0"/>
              <a:t>бисте</a:t>
            </a:r>
            <a:r>
              <a:rPr lang="en-US" sz="2800" dirty="0" smtClean="0"/>
              <a:t> </a:t>
            </a:r>
            <a:r>
              <a:rPr lang="en-US" sz="2800" dirty="0" err="1" smtClean="0"/>
              <a:t>спровели</a:t>
            </a:r>
            <a:r>
              <a:rPr lang="en-US" sz="2800" dirty="0" smtClean="0"/>
              <a:t> </a:t>
            </a:r>
            <a:r>
              <a:rPr lang="en-US" sz="2800" dirty="0" err="1" smtClean="0"/>
              <a:t>код</a:t>
            </a:r>
            <a:r>
              <a:rPr lang="en-US" sz="2800" dirty="0" smtClean="0"/>
              <a:t> </a:t>
            </a:r>
            <a:r>
              <a:rPr lang="en-US" sz="2800" dirty="0" err="1" smtClean="0"/>
              <a:t>овог</a:t>
            </a:r>
            <a:r>
              <a:rPr lang="en-US" sz="2800" dirty="0" smtClean="0"/>
              <a:t> </a:t>
            </a:r>
            <a:r>
              <a:rPr lang="en-US" sz="2800" dirty="0" err="1" smtClean="0"/>
              <a:t>пацијента</a:t>
            </a:r>
            <a:r>
              <a:rPr lang="en-US" sz="2800" dirty="0" smtClean="0"/>
              <a:t>?</a:t>
            </a:r>
            <a:endParaRPr lang="sr-Latn-RS" sz="2800" dirty="0" smtClean="0"/>
          </a:p>
          <a:p>
            <a:pPr marL="514350" indent="-514350">
              <a:buFont typeface="+mj-lt"/>
              <a:buAutoNum type="arabicPeriod" startAt="2"/>
              <a:defRPr/>
            </a:pPr>
            <a:r>
              <a:rPr lang="en-US" sz="2800" dirty="0" err="1" smtClean="0"/>
              <a:t>Објасните</a:t>
            </a:r>
            <a:r>
              <a:rPr lang="en-US" sz="2800" dirty="0" smtClean="0"/>
              <a:t> </a:t>
            </a:r>
            <a:r>
              <a:rPr lang="en-US" sz="2800" dirty="0" err="1" smtClean="0"/>
              <a:t>принцип</a:t>
            </a:r>
            <a:r>
              <a:rPr lang="en-US" sz="2800" dirty="0" smtClean="0"/>
              <a:t> </a:t>
            </a:r>
            <a:r>
              <a:rPr lang="sr-Cyrl-CS" sz="2800" dirty="0" smtClean="0"/>
              <a:t>извођења </a:t>
            </a:r>
            <a:r>
              <a:rPr lang="en-US" sz="2800" dirty="0" err="1" smtClean="0"/>
              <a:t>наведеног</a:t>
            </a:r>
            <a:r>
              <a:rPr lang="en-US" sz="2800" dirty="0" smtClean="0"/>
              <a:t> </a:t>
            </a:r>
            <a:r>
              <a:rPr lang="en-US" sz="2800" dirty="0" err="1" smtClean="0"/>
              <a:t>испитивања</a:t>
            </a:r>
            <a:r>
              <a:rPr lang="en-US" sz="2800" dirty="0" smtClean="0"/>
              <a:t>?</a:t>
            </a:r>
            <a:endParaRPr lang="sr-Latn-RS" sz="2800" dirty="0" smtClean="0"/>
          </a:p>
          <a:p>
            <a:pPr marL="514350" indent="-514350">
              <a:buFont typeface="+mj-lt"/>
              <a:buAutoNum type="arabicPeriod" startAt="2"/>
              <a:defRPr/>
            </a:pPr>
            <a:r>
              <a:rPr lang="en-US" sz="2800" dirty="0" err="1" smtClean="0"/>
              <a:t>Објасните</a:t>
            </a:r>
            <a:r>
              <a:rPr lang="en-US" sz="2800" dirty="0" smtClean="0"/>
              <a:t> </a:t>
            </a:r>
            <a:r>
              <a:rPr lang="en-US" sz="2800" dirty="0" err="1" smtClean="0"/>
              <a:t>припрему</a:t>
            </a:r>
            <a:r>
              <a:rPr lang="en-US" sz="2800" dirty="0" smtClean="0"/>
              <a:t> </a:t>
            </a:r>
            <a:r>
              <a:rPr lang="en-US" sz="2800" dirty="0" err="1" smtClean="0"/>
              <a:t>пацијента</a:t>
            </a:r>
            <a:r>
              <a:rPr lang="en-US" sz="2800" dirty="0" smtClean="0"/>
              <a:t> </a:t>
            </a:r>
            <a:r>
              <a:rPr lang="en-US" sz="2800" dirty="0" err="1" smtClean="0"/>
              <a:t>за</a:t>
            </a:r>
            <a:r>
              <a:rPr lang="en-US" sz="2800" dirty="0" smtClean="0"/>
              <a:t> </a:t>
            </a:r>
            <a:r>
              <a:rPr lang="en-US" sz="2800" dirty="0" err="1" smtClean="0"/>
              <a:t>извођење</a:t>
            </a:r>
            <a:r>
              <a:rPr lang="en-US" sz="2800" dirty="0" smtClean="0"/>
              <a:t> </a:t>
            </a:r>
            <a:r>
              <a:rPr lang="en-US" sz="2800" dirty="0" err="1" smtClean="0"/>
              <a:t>наведеног</a:t>
            </a:r>
            <a:r>
              <a:rPr lang="en-US" sz="2800" dirty="0" smtClean="0"/>
              <a:t> </a:t>
            </a:r>
            <a:r>
              <a:rPr lang="en-US" sz="2800" dirty="0" err="1" smtClean="0"/>
              <a:t>испитивања</a:t>
            </a:r>
            <a:r>
              <a:rPr lang="en-US" sz="2800" dirty="0" smtClean="0"/>
              <a:t>?</a:t>
            </a:r>
            <a:endParaRPr lang="sr-Latn-RS" sz="2800" dirty="0" smtClean="0"/>
          </a:p>
          <a:p>
            <a:pPr marL="514350" indent="-514350">
              <a:buFont typeface="+mj-lt"/>
              <a:buAutoNum type="arabicPeriod" startAt="2"/>
              <a:defRPr/>
            </a:pPr>
            <a:r>
              <a:rPr lang="en-US" sz="2800" dirty="0" err="1" smtClean="0"/>
              <a:t>Познавајући</a:t>
            </a:r>
            <a:r>
              <a:rPr lang="en-US" sz="2800" dirty="0" smtClean="0"/>
              <a:t> </a:t>
            </a:r>
            <a:r>
              <a:rPr lang="en-US" sz="2800" dirty="0" err="1" smtClean="0"/>
              <a:t>патофизиолошке</a:t>
            </a:r>
            <a:r>
              <a:rPr lang="en-US" sz="2800" dirty="0" smtClean="0"/>
              <a:t> </a:t>
            </a:r>
            <a:r>
              <a:rPr lang="en-US" sz="2800" dirty="0" err="1" smtClean="0"/>
              <a:t>аспекте</a:t>
            </a:r>
            <a:r>
              <a:rPr lang="en-US" sz="2800" dirty="0" smtClean="0"/>
              <a:t> </a:t>
            </a:r>
            <a:r>
              <a:rPr lang="en-US" sz="2800" dirty="0" err="1" smtClean="0"/>
              <a:t>болести</a:t>
            </a:r>
            <a:r>
              <a:rPr lang="en-US" sz="2800" dirty="0" smtClean="0"/>
              <a:t>  и </a:t>
            </a:r>
            <a:r>
              <a:rPr lang="en-US" sz="2800" dirty="0" err="1" smtClean="0"/>
              <a:t>морфофункционалне</a:t>
            </a:r>
            <a:r>
              <a:rPr lang="en-US" sz="2800" dirty="0" smtClean="0"/>
              <a:t> </a:t>
            </a:r>
            <a:r>
              <a:rPr lang="en-US" sz="2800" dirty="0" err="1" smtClean="0"/>
              <a:t>карактеристике</a:t>
            </a:r>
            <a:r>
              <a:rPr lang="en-US" sz="2800" dirty="0" smtClean="0"/>
              <a:t> </a:t>
            </a:r>
            <a:r>
              <a:rPr lang="en-US" sz="2800" dirty="0" err="1" smtClean="0"/>
              <a:t>жлезде</a:t>
            </a:r>
            <a:r>
              <a:rPr lang="en-US" sz="2800" dirty="0" smtClean="0"/>
              <a:t>, </a:t>
            </a:r>
            <a:r>
              <a:rPr lang="en-US" sz="2800" dirty="0" err="1" smtClean="0"/>
              <a:t>какав</a:t>
            </a:r>
            <a:r>
              <a:rPr lang="en-US" sz="2800" dirty="0" smtClean="0"/>
              <a:t> </a:t>
            </a:r>
            <a:r>
              <a:rPr lang="en-US" sz="2800" dirty="0" err="1" smtClean="0"/>
              <a:t>налаз</a:t>
            </a:r>
            <a:r>
              <a:rPr lang="en-US" sz="2800" dirty="0" smtClean="0"/>
              <a:t> </a:t>
            </a:r>
            <a:r>
              <a:rPr lang="en-US" sz="2800" dirty="0" err="1" smtClean="0"/>
              <a:t>можемо</a:t>
            </a:r>
            <a:r>
              <a:rPr lang="en-US" sz="2800" dirty="0" smtClean="0"/>
              <a:t> </a:t>
            </a:r>
            <a:r>
              <a:rPr lang="en-US" sz="2800" dirty="0" err="1" smtClean="0"/>
              <a:t>очекивати</a:t>
            </a:r>
            <a:r>
              <a:rPr lang="en-US" sz="2800" dirty="0" smtClean="0"/>
              <a:t> </a:t>
            </a:r>
            <a:r>
              <a:rPr lang="en-US" sz="2800" dirty="0" err="1" smtClean="0"/>
              <a:t>код</a:t>
            </a:r>
            <a:r>
              <a:rPr lang="en-US" sz="2800" dirty="0" smtClean="0"/>
              <a:t> </a:t>
            </a:r>
            <a:r>
              <a:rPr lang="en-US" sz="2800" u="sng" dirty="0" err="1" smtClean="0"/>
              <a:t>теста</a:t>
            </a:r>
            <a:r>
              <a:rPr lang="en-US" sz="2800" u="sng" dirty="0" smtClean="0"/>
              <a:t> </a:t>
            </a:r>
            <a:r>
              <a:rPr lang="en-US" sz="2800" u="sng" dirty="0" err="1" smtClean="0"/>
              <a:t>фиксације</a:t>
            </a:r>
            <a:r>
              <a:rPr lang="en-US" sz="2800" u="sng" dirty="0" smtClean="0"/>
              <a:t> </a:t>
            </a:r>
            <a:r>
              <a:rPr lang="en-US" sz="2800" dirty="0" smtClean="0"/>
              <a:t>а </a:t>
            </a:r>
            <a:r>
              <a:rPr lang="en-US" sz="2800" dirty="0" err="1" smtClean="0"/>
              <a:t>какав</a:t>
            </a:r>
            <a:r>
              <a:rPr lang="en-US" sz="2800" dirty="0" smtClean="0"/>
              <a:t> </a:t>
            </a:r>
            <a:r>
              <a:rPr lang="en-US" sz="2800" dirty="0" err="1" smtClean="0"/>
              <a:t>на</a:t>
            </a:r>
            <a:r>
              <a:rPr lang="en-US" sz="2800" dirty="0" smtClean="0"/>
              <a:t> </a:t>
            </a:r>
            <a:r>
              <a:rPr lang="en-US" sz="2800" u="sng" dirty="0" err="1" smtClean="0"/>
              <a:t>сцинтиграму</a:t>
            </a:r>
            <a:r>
              <a:rPr lang="en-US" sz="2800" dirty="0" smtClean="0"/>
              <a:t> </a:t>
            </a:r>
            <a:r>
              <a:rPr lang="en-US" sz="2800" dirty="0" err="1" smtClean="0"/>
              <a:t>штитасте</a:t>
            </a:r>
            <a:r>
              <a:rPr lang="en-US" sz="2800" dirty="0" smtClean="0"/>
              <a:t> </a:t>
            </a:r>
            <a:r>
              <a:rPr lang="en-US" sz="2800" dirty="0" err="1" smtClean="0"/>
              <a:t>жлезде</a:t>
            </a:r>
            <a:r>
              <a:rPr lang="en-US" sz="2800" dirty="0" smtClean="0"/>
              <a:t>?</a:t>
            </a:r>
            <a:r>
              <a:rPr lang="sr-Latn-CS" sz="2800" dirty="0" smtClean="0">
                <a:solidFill>
                  <a:srgbClr val="FFFF00"/>
                </a:solidFill>
                <a:cs typeface="Times New Roman" pitchFamily="18" charset="0"/>
              </a:rPr>
              <a:t> </a:t>
            </a:r>
          </a:p>
          <a:p>
            <a:pPr>
              <a:buFont typeface="Arial" charset="0"/>
              <a:buNone/>
              <a:defRPr/>
            </a:pPr>
            <a:endParaRPr lang="en-US" sz="2800" dirty="0" smtClean="0"/>
          </a:p>
          <a:p>
            <a:pPr>
              <a:buFont typeface="Arial" charset="0"/>
              <a:buNone/>
              <a:defRPr/>
            </a:pPr>
            <a:endParaRPr lang="en-US" sz="2800" dirty="0" smtClean="0"/>
          </a:p>
          <a:p>
            <a:pPr>
              <a:buFont typeface="Arial" charset="0"/>
              <a:buNone/>
              <a:defRPr/>
            </a:pPr>
            <a:endParaRPr lang="sr-Cyrl-CS" sz="2800" dirty="0" smtClean="0"/>
          </a:p>
          <a:p>
            <a:pPr>
              <a:buFont typeface="Arial" charset="0"/>
              <a:buNone/>
              <a:defRPr/>
            </a:pPr>
            <a:endParaRPr lang="en-US" sz="2800" dirty="0" smtClean="0">
              <a:solidFill>
                <a:srgbClr val="FF0000"/>
              </a:solidFill>
              <a:cs typeface="Times New Roman" pitchFamily="18" charset="0"/>
            </a:endParaRPr>
          </a:p>
          <a:p>
            <a:pPr>
              <a:buFont typeface="Arial" charset="0"/>
              <a:buNone/>
              <a:defRPr/>
            </a:pPr>
            <a:endParaRPr lang="en-US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Median</Template>
  <TotalTime>5225</TotalTime>
  <Words>935</Words>
  <Application>Microsoft Office PowerPoint</Application>
  <PresentationFormat>On-screen Show (4:3)</PresentationFormat>
  <Paragraphs>133</Paragraphs>
  <Slides>17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2" baseType="lpstr">
      <vt:lpstr>Arial</vt:lpstr>
      <vt:lpstr>Calibri</vt:lpstr>
      <vt:lpstr>Times New Roman</vt:lpstr>
      <vt:lpstr>Wingdings</vt:lpstr>
      <vt:lpstr>Office Theme</vt:lpstr>
      <vt:lpstr>Нуклеарна ендокринологија</vt:lpstr>
      <vt:lpstr>Случај 1</vt:lpstr>
      <vt:lpstr>PowerPoint Presentation</vt:lpstr>
      <vt:lpstr>PowerPoint Presentation</vt:lpstr>
      <vt:lpstr>Случај 2</vt:lpstr>
      <vt:lpstr>Питања?</vt:lpstr>
      <vt:lpstr>Случај 3</vt:lpstr>
      <vt:lpstr>Питања?</vt:lpstr>
      <vt:lpstr>PowerPoint Presentation</vt:lpstr>
      <vt:lpstr>Случај 4</vt:lpstr>
      <vt:lpstr>PowerPoint Presentation</vt:lpstr>
      <vt:lpstr>Случај 5</vt:lpstr>
      <vt:lpstr> Питања? </vt:lpstr>
      <vt:lpstr>Случај 6</vt:lpstr>
      <vt:lpstr> Питања? </vt:lpstr>
      <vt:lpstr>Случај 7</vt:lpstr>
      <vt:lpstr> Питања? </vt:lpstr>
    </vt:vector>
  </TitlesOfParts>
  <Company>SCM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Nuklearna endokrinologija</dc:title>
  <dc:creator>Vlada</dc:creator>
  <cp:lastModifiedBy>Vladimir Vukomanovic</cp:lastModifiedBy>
  <cp:revision>464</cp:revision>
  <dcterms:created xsi:type="dcterms:W3CDTF">2012-10-29T07:10:24Z</dcterms:created>
  <dcterms:modified xsi:type="dcterms:W3CDTF">2023-08-14T11:28:36Z</dcterms:modified>
</cp:coreProperties>
</file>

<file path=docProps/thumbnail.jpeg>
</file>